
<file path=[Content_Types].xml><?xml version="1.0" encoding="utf-8"?>
<Types xmlns="http://schemas.openxmlformats.org/package/2006/content-types">
  <Default Extension="png" ContentType="image/png"/>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9144000" cy="5143500"/>
  <p:notesSz cx="6858000" cy="9144000"/>
  <p:embeddedFontLst>
    <p:embeddedFont>
      <p:font typeface="Montserrat" panose="02000505000000020004"/>
      <p:regular r:id="rId29"/>
    </p:embeddedFont>
    <p:embeddedFont>
      <p:font typeface="Lato" panose="020F0502020204030203"/>
      <p:regular r:id="rId30"/>
    </p:embeddedFont>
    <p:embeddedFont>
      <p:font typeface="Nunito SemiBold" panose="00000500000000000000"/>
      <p:italic r:id="rId31"/>
      <p:boldItalic r:id="rId32"/>
    </p:embeddedFont>
    <p:embeddedFont>
      <p:font typeface="Roboto" panose="02000000000000000000"/>
      <p:regular r:id="rId33"/>
    </p:embeddedFont>
    <p:embeddedFont>
      <p:font typeface="Georgia" panose="02040502050405020303"/>
      <p:regular r:id="rId34"/>
      <p:bold r:id="rId35"/>
      <p:italic r:id="rId36"/>
      <p:boldItalic r:id="rId37"/>
    </p:embeddedFont>
    <p:embeddedFont>
      <p:font typeface="EB Garamond" panose="0000050000000000000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font" Target="fonts/font13.fntdata"/><Relationship Id="rId40" Type="http://schemas.openxmlformats.org/officeDocument/2006/relationships/font" Target="fonts/font12.fntdata"/><Relationship Id="rId4" Type="http://schemas.openxmlformats.org/officeDocument/2006/relationships/notesMaster" Target="notesMasters/notesMaster1.xml"/><Relationship Id="rId39" Type="http://schemas.openxmlformats.org/officeDocument/2006/relationships/font" Target="fonts/font11.fntdata"/><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olah.github.io/posts/2014-07-Conv-Nets-Modular/" TargetMode="External"/><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 name="Shape 130"/>
        <p:cNvGrpSpPr/>
        <p:nvPr/>
      </p:nvGrpSpPr>
      <p:grpSpPr>
        <a:xfrm>
          <a:off x="0" y="0"/>
          <a:ext cx="0" cy="0"/>
          <a:chOff x="0" y="0"/>
          <a:chExt cx="0" cy="0"/>
        </a:xfrm>
      </p:grpSpPr>
      <p:sp>
        <p:nvSpPr>
          <p:cNvPr id="131" name="Google Shape;13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7" name="Shape 227"/>
        <p:cNvGrpSpPr/>
        <p:nvPr/>
      </p:nvGrpSpPr>
      <p:grpSpPr>
        <a:xfrm>
          <a:off x="0" y="0"/>
          <a:ext cx="0" cy="0"/>
          <a:chOff x="0" y="0"/>
          <a:chExt cx="0" cy="0"/>
        </a:xfrm>
      </p:grpSpPr>
      <p:sp>
        <p:nvSpPr>
          <p:cNvPr id="228" name="Google Shape;228;g55459c2540_0_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5459c2540_0_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3" name="Shape 233"/>
        <p:cNvGrpSpPr/>
        <p:nvPr/>
      </p:nvGrpSpPr>
      <p:grpSpPr>
        <a:xfrm>
          <a:off x="0" y="0"/>
          <a:ext cx="0" cy="0"/>
          <a:chOff x="0" y="0"/>
          <a:chExt cx="0" cy="0"/>
        </a:xfrm>
      </p:grpSpPr>
      <p:sp>
        <p:nvSpPr>
          <p:cNvPr id="234" name="Google Shape;234;g5b3910c196_0_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b3910c196_0_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0" name="Shape 240"/>
        <p:cNvGrpSpPr/>
        <p:nvPr/>
      </p:nvGrpSpPr>
      <p:grpSpPr>
        <a:xfrm>
          <a:off x="0" y="0"/>
          <a:ext cx="0" cy="0"/>
          <a:chOff x="0" y="0"/>
          <a:chExt cx="0" cy="0"/>
        </a:xfrm>
      </p:grpSpPr>
      <p:sp>
        <p:nvSpPr>
          <p:cNvPr id="241" name="Google Shape;241;g5b3910c196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b3910c196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5" name="Shape 255"/>
        <p:cNvGrpSpPr/>
        <p:nvPr/>
      </p:nvGrpSpPr>
      <p:grpSpPr>
        <a:xfrm>
          <a:off x="0" y="0"/>
          <a:ext cx="0" cy="0"/>
          <a:chOff x="0" y="0"/>
          <a:chExt cx="0" cy="0"/>
        </a:xfrm>
      </p:grpSpPr>
      <p:sp>
        <p:nvSpPr>
          <p:cNvPr id="256" name="Google Shape;256;g5b3910c196_0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b3910c196_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5b3910c196_0_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b3910c196_0_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g5b3910c196_0_1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b3910c196_0_1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g55459c2540_0_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5459c2540_0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After building your CNN, you can use another image in order to try the accuracy of the classification of your network </a:t>
            </a:r>
            <a:endParaRPr lang="en-GB"/>
          </a:p>
          <a:p>
            <a:pPr marL="0" lvl="0" indent="0" algn="l" rtl="0">
              <a:spcBef>
                <a:spcPts val="0"/>
              </a:spcBef>
              <a:spcAft>
                <a:spcPts val="0"/>
              </a:spcAft>
              <a:buNone/>
            </a:pPr>
          </a:p>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6" name="Shape 316"/>
        <p:cNvGrpSpPr/>
        <p:nvPr/>
      </p:nvGrpSpPr>
      <p:grpSpPr>
        <a:xfrm>
          <a:off x="0" y="0"/>
          <a:ext cx="0" cy="0"/>
          <a:chOff x="0" y="0"/>
          <a:chExt cx="0" cy="0"/>
        </a:xfrm>
      </p:grpSpPr>
      <p:sp>
        <p:nvSpPr>
          <p:cNvPr id="317" name="Google Shape;317;g5b37b8c7f3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5b37b8c7f3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5" name="Shape 325"/>
        <p:cNvGrpSpPr/>
        <p:nvPr/>
      </p:nvGrpSpPr>
      <p:grpSpPr>
        <a:xfrm>
          <a:off x="0" y="0"/>
          <a:ext cx="0" cy="0"/>
          <a:chOff x="0" y="0"/>
          <a:chExt cx="0" cy="0"/>
        </a:xfrm>
      </p:grpSpPr>
      <p:sp>
        <p:nvSpPr>
          <p:cNvPr id="326" name="Google Shape;326;g5b33d885fa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5b33d885fa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4" name="Shape 334"/>
        <p:cNvGrpSpPr/>
        <p:nvPr/>
      </p:nvGrpSpPr>
      <p:grpSpPr>
        <a:xfrm>
          <a:off x="0" y="0"/>
          <a:ext cx="0" cy="0"/>
          <a:chOff x="0" y="0"/>
          <a:chExt cx="0" cy="0"/>
        </a:xfrm>
      </p:grpSpPr>
      <p:sp>
        <p:nvSpPr>
          <p:cNvPr id="335" name="Google Shape;335;g5b33d885fa_0_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33d885fa_0_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g552f02ddad_0_1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52f02ddad_0_1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5b33d885fa_0_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b33d885fa_0_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0" name="Shape 360"/>
        <p:cNvGrpSpPr/>
        <p:nvPr/>
      </p:nvGrpSpPr>
      <p:grpSpPr>
        <a:xfrm>
          <a:off x="0" y="0"/>
          <a:ext cx="0" cy="0"/>
          <a:chOff x="0" y="0"/>
          <a:chExt cx="0" cy="0"/>
        </a:xfrm>
      </p:grpSpPr>
      <p:sp>
        <p:nvSpPr>
          <p:cNvPr id="361" name="Google Shape;361;g552f02ddad_0_8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52f02ddad_0_8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6" name="Shape 366"/>
        <p:cNvGrpSpPr/>
        <p:nvPr/>
      </p:nvGrpSpPr>
      <p:grpSpPr>
        <a:xfrm>
          <a:off x="0" y="0"/>
          <a:ext cx="0" cy="0"/>
          <a:chOff x="0" y="0"/>
          <a:chExt cx="0" cy="0"/>
        </a:xfrm>
      </p:grpSpPr>
      <p:sp>
        <p:nvSpPr>
          <p:cNvPr id="367" name="Google Shape;367;g50db3e0023_6_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0db3e0023_6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45"/>
        <p:cNvGrpSpPr/>
        <p:nvPr/>
      </p:nvGrpSpPr>
      <p:grpSpPr>
        <a:xfrm>
          <a:off x="0" y="0"/>
          <a:ext cx="0" cy="0"/>
          <a:chOff x="0" y="0"/>
          <a:chExt cx="0" cy="0"/>
        </a:xfrm>
      </p:grpSpPr>
      <p:sp>
        <p:nvSpPr>
          <p:cNvPr id="146" name="Google Shape;146;g552f02ddad_0_6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52f02ddad_0_6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3" name="Shape 153"/>
        <p:cNvGrpSpPr/>
        <p:nvPr/>
      </p:nvGrpSpPr>
      <p:grpSpPr>
        <a:xfrm>
          <a:off x="0" y="0"/>
          <a:ext cx="0" cy="0"/>
          <a:chOff x="0" y="0"/>
          <a:chExt cx="0" cy="0"/>
        </a:xfrm>
      </p:grpSpPr>
      <p:sp>
        <p:nvSpPr>
          <p:cNvPr id="154" name="Google Shape;154;g554a23b07c_4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54a23b07c_4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Face recognition has been one of the most interesting and important research fields in the past two decades. The reasons come from the need of automatic recognitions and surveillance systems, the interest in human visual system on face recognition, and the design of human-computer interface, etc. These researches involve know-ledge and researchers from disciplines such as neuroscience, psychology, computer vision, pattern recognition, image processing, and machine learning, etc.</a:t>
            </a:r>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 name="Shape 161"/>
        <p:cNvGrpSpPr/>
        <p:nvPr/>
      </p:nvGrpSpPr>
      <p:grpSpPr>
        <a:xfrm>
          <a:off x="0" y="0"/>
          <a:ext cx="0" cy="0"/>
          <a:chOff x="0" y="0"/>
          <a:chExt cx="0" cy="0"/>
        </a:xfrm>
      </p:grpSpPr>
      <p:sp>
        <p:nvSpPr>
          <p:cNvPr id="162" name="Google Shape;162;g552f02ddad_0_8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52f02ddad_0_8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58000"/>
              </a:lnSpc>
              <a:spcBef>
                <a:spcPts val="600"/>
              </a:spcBef>
              <a:spcAft>
                <a:spcPts val="0"/>
              </a:spcAft>
              <a:buSzPts val="1200"/>
              <a:buFont typeface="Roboto" panose="02000000000000000000"/>
              <a:buAutoNum type="arabicPeriod"/>
            </a:pPr>
            <a:r>
              <a:rPr lang="en-GB" sz="1200">
                <a:highlight>
                  <a:srgbClr val="FFFFFF"/>
                </a:highlight>
                <a:latin typeface="Roboto" panose="02000000000000000000"/>
                <a:ea typeface="Roboto" panose="02000000000000000000"/>
                <a:cs typeface="Roboto" panose="02000000000000000000"/>
                <a:sym typeface="Roboto" panose="02000000000000000000"/>
              </a:rPr>
              <a:t>Convolutional Neural Networks take advantage of the fact that the input consists of images and they constrain the architecture in a more sensible way. In particular, unlike a regular Neural Network, the layers of a ConvNet have neurons arranged in 3 dimensions: </a:t>
            </a:r>
            <a:r>
              <a:rPr lang="en-GB" sz="1200" b="1">
                <a:highlight>
                  <a:srgbClr val="FFFFFF"/>
                </a:highlight>
                <a:latin typeface="Roboto" panose="02000000000000000000"/>
                <a:ea typeface="Roboto" panose="02000000000000000000"/>
                <a:cs typeface="Roboto" panose="02000000000000000000"/>
                <a:sym typeface="Roboto" panose="02000000000000000000"/>
              </a:rPr>
              <a:t>width, height, depth</a:t>
            </a:r>
            <a:r>
              <a:rPr lang="en-GB" sz="1200">
                <a:highlight>
                  <a:srgbClr val="FFFFFF"/>
                </a:highlight>
                <a:latin typeface="Roboto" panose="02000000000000000000"/>
                <a:ea typeface="Roboto" panose="02000000000000000000"/>
                <a:cs typeface="Roboto" panose="02000000000000000000"/>
                <a:sym typeface="Roboto" panose="02000000000000000000"/>
              </a:rPr>
              <a:t>. </a:t>
            </a:r>
            <a:endParaRPr sz="1200">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58000"/>
              </a:lnSpc>
              <a:spcBef>
                <a:spcPts val="0"/>
              </a:spcBef>
              <a:spcAft>
                <a:spcPts val="0"/>
              </a:spcAft>
              <a:buSzPts val="1200"/>
              <a:buFont typeface="Roboto" panose="02000000000000000000"/>
              <a:buAutoNum type="arabicPeriod"/>
            </a:pPr>
            <a:r>
              <a:rPr lang="en-GB" sz="1200">
                <a:highlight>
                  <a:srgbClr val="FFFFFF"/>
                </a:highlight>
                <a:latin typeface="Roboto" panose="02000000000000000000"/>
                <a:ea typeface="Roboto" panose="02000000000000000000"/>
                <a:cs typeface="Roboto" panose="02000000000000000000"/>
                <a:sym typeface="Roboto" panose="02000000000000000000"/>
              </a:rPr>
              <a:t>As we will soon see, the neurons in a layer will only be connected to a small region of the layer before it, instead of all of the neurons in a fully-connected manner.</a:t>
            </a:r>
            <a:endParaRPr sz="1600">
              <a:latin typeface="Georgia" panose="02040502050405020303"/>
              <a:ea typeface="Georgia" panose="02040502050405020303"/>
              <a:cs typeface="Georgia" panose="02040502050405020303"/>
              <a:sym typeface="Georgia" panose="02040502050405020303"/>
            </a:endParaRPr>
          </a:p>
          <a:p>
            <a:pPr marL="0" lvl="0" indent="0" algn="l" rtl="0">
              <a:lnSpc>
                <a:spcPct val="158000"/>
              </a:lnSpc>
              <a:spcBef>
                <a:spcPts val="600"/>
              </a:spcBef>
              <a:spcAft>
                <a:spcPts val="0"/>
              </a:spcAft>
              <a:buNone/>
            </a:pPr>
            <a:endParaRPr sz="1600">
              <a:latin typeface="Georgia" panose="02040502050405020303"/>
              <a:ea typeface="Georgia" panose="02040502050405020303"/>
              <a:cs typeface="Georgia" panose="02040502050405020303"/>
              <a:sym typeface="Georgia" panose="02040502050405020303"/>
            </a:endParaRPr>
          </a:p>
          <a:p>
            <a:pPr marL="0" lvl="0" indent="0" algn="l" rtl="0">
              <a:lnSpc>
                <a:spcPct val="158000"/>
              </a:lnSpc>
              <a:spcBef>
                <a:spcPts val="600"/>
              </a:spcBef>
              <a:spcAft>
                <a:spcPts val="0"/>
              </a:spcAft>
              <a:buNone/>
            </a:pPr>
            <a:r>
              <a:rPr lang="en-GB" sz="1600">
                <a:latin typeface="Georgia" panose="02040502050405020303"/>
                <a:ea typeface="Georgia" panose="02040502050405020303"/>
                <a:cs typeface="Georgia" panose="02040502050405020303"/>
                <a:sym typeface="Georgia" panose="02040502050405020303"/>
              </a:rPr>
              <a:t>Recognising automatically people, garments, food, pets, and whatever is relevant can be very handy when it comes to manage and curate large sets of images, from ecommerce to blogging.</a:t>
            </a:r>
            <a:endParaRPr sz="1600">
              <a:latin typeface="Georgia" panose="02040502050405020303"/>
              <a:ea typeface="Georgia" panose="02040502050405020303"/>
              <a:cs typeface="Georgia" panose="02040502050405020303"/>
              <a:sym typeface="Georgia" panose="02040502050405020303"/>
            </a:endParaRPr>
          </a:p>
          <a:p>
            <a:pPr marL="0" lvl="0" indent="0" algn="l" rtl="0">
              <a:lnSpc>
                <a:spcPct val="158000"/>
              </a:lnSpc>
              <a:spcBef>
                <a:spcPts val="2200"/>
              </a:spcBef>
              <a:spcAft>
                <a:spcPts val="0"/>
              </a:spcAft>
              <a:buNone/>
            </a:pPr>
            <a:r>
              <a:rPr lang="en-GB" sz="1600">
                <a:latin typeface="Georgia" panose="02040502050405020303"/>
                <a:ea typeface="Georgia" panose="02040502050405020303"/>
                <a:cs typeface="Georgia" panose="02040502050405020303"/>
                <a:sym typeface="Georgia" panose="02040502050405020303"/>
              </a:rPr>
              <a:t>The field of machine learning has made a huge progress on addressing these difficult tasks. In particular, thanks to a kind of model called </a:t>
            </a:r>
            <a:r>
              <a:rPr lang="en-GB" sz="1600" b="1" u="sng">
                <a:solidFill>
                  <a:schemeClr val="hlink"/>
                </a:solidFill>
                <a:latin typeface="Georgia" panose="02040502050405020303"/>
                <a:ea typeface="Georgia" panose="02040502050405020303"/>
                <a:cs typeface="Georgia" panose="02040502050405020303"/>
                <a:sym typeface="Georgia" panose="02040502050405020303"/>
                <a:hlinkClick r:id="rId3"/>
              </a:rPr>
              <a:t>Convolutional Neural Network</a:t>
            </a:r>
            <a:r>
              <a:rPr lang="en-GB" sz="1600">
                <a:latin typeface="Georgia" panose="02040502050405020303"/>
                <a:ea typeface="Georgia" panose="02040502050405020303"/>
                <a:cs typeface="Georgia" panose="02040502050405020303"/>
                <a:sym typeface="Georgia" panose="02040502050405020303"/>
              </a:rPr>
              <a:t> (CNN). They make up a class of deep neural networks inspired by biological processes taking place in the visual cortex. Individual neurons respond to stimuli only in a restricted region of the visual field that partially overlaps the region of close neurons, collectively covering the entire visual field.</a:t>
            </a:r>
            <a:endParaRPr sz="1600">
              <a:latin typeface="Georgia" panose="02040502050405020303"/>
              <a:ea typeface="Georgia" panose="02040502050405020303"/>
              <a:cs typeface="Georgia" panose="02040502050405020303"/>
              <a:sym typeface="Georgia" panose="02040502050405020303"/>
            </a:endParaRPr>
          </a:p>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552f02ddad_0_8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52f02ddad_0_8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55459c2540_0_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5459c2540_0_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6" name="Shape 206"/>
        <p:cNvGrpSpPr/>
        <p:nvPr/>
      </p:nvGrpSpPr>
      <p:grpSpPr>
        <a:xfrm>
          <a:off x="0" y="0"/>
          <a:ext cx="0" cy="0"/>
          <a:chOff x="0" y="0"/>
          <a:chExt cx="0" cy="0"/>
        </a:xfrm>
      </p:grpSpPr>
      <p:sp>
        <p:nvSpPr>
          <p:cNvPr id="207" name="Google Shape;207;g5af8b7ed64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af8b7ed64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9" name="Shape 219"/>
        <p:cNvGrpSpPr/>
        <p:nvPr/>
      </p:nvGrpSpPr>
      <p:grpSpPr>
        <a:xfrm>
          <a:off x="0" y="0"/>
          <a:ext cx="0" cy="0"/>
          <a:chOff x="0" y="0"/>
          <a:chExt cx="0" cy="0"/>
        </a:xfrm>
      </p:grpSpPr>
      <p:sp>
        <p:nvSpPr>
          <p:cNvPr id="220" name="Google Shape;220;g55459c2540_0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5459c2540_0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 name="Google Shape;16;p2"/>
          <p:cNvSpPr txBox="1"/>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5" name="Google Shape;125;p11"/>
          <p:cNvSpPr txBox="1"/>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27" name="Google Shape;127;p1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28" name="Shape 128"/>
        <p:cNvGrpSpPr/>
        <p:nvPr/>
      </p:nvGrpSpPr>
      <p:grpSpPr>
        <a:xfrm>
          <a:off x="0" y="0"/>
          <a:ext cx="0" cy="0"/>
          <a:chOff x="0" y="0"/>
          <a:chExt cx="0" cy="0"/>
        </a:xfrm>
      </p:grpSpPr>
      <p:sp>
        <p:nvSpPr>
          <p:cNvPr id="129" name="Google Shape;129;p1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 name="Google Shape;39;p3"/>
          <p:cNvSpPr txBox="1"/>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 name="Google Shape;45;p4"/>
          <p:cNvSpPr txBox="1"/>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47" name="Google Shape;47;p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 name="Google Shape;52;p5"/>
          <p:cNvSpPr txBox="1"/>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54" name="Google Shape;54;p5"/>
          <p:cNvSpPr txBox="1"/>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55" name="Google Shape;55;p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 name="Google Shape;60;p6"/>
          <p:cNvSpPr txBox="1"/>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 name="Google Shape;66;p7"/>
          <p:cNvSpPr txBox="1"/>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68" name="Google Shape;68;p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9" name="Google Shape;89;p8"/>
          <p:cNvSpPr txBox="1"/>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5" name="Google Shape;95;p9"/>
          <p:cNvSpPr txBox="1"/>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98" name="Google Shape;98;p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3" name="Google Shape;103;p10"/>
          <p:cNvSpPr txBox="1"/>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p:txBody>
      </p:sp>
      <p:sp>
        <p:nvSpPr>
          <p:cNvPr id="104" name="Google Shape;104;p1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panose="02000505000000020004"/>
              <a:buNone/>
              <a:defRPr sz="2800">
                <a:solidFill>
                  <a:schemeClr val="lt1"/>
                </a:solidFill>
                <a:latin typeface="Montserrat" panose="02000505000000020004"/>
                <a:ea typeface="Montserrat" panose="02000505000000020004"/>
                <a:cs typeface="Montserrat" panose="02000505000000020004"/>
                <a:sym typeface="Montserrat" panose="02000505000000020004"/>
              </a:defRPr>
            </a:lvl1pPr>
            <a:lvl2pPr lvl="1">
              <a:spcBef>
                <a:spcPts val="0"/>
              </a:spcBef>
              <a:spcAft>
                <a:spcPts val="0"/>
              </a:spcAft>
              <a:buClr>
                <a:schemeClr val="lt1"/>
              </a:buClr>
              <a:buSzPts val="2800"/>
              <a:buFont typeface="Montserrat" panose="02000505000000020004"/>
              <a:buNone/>
              <a:defRPr sz="2800">
                <a:solidFill>
                  <a:schemeClr val="lt1"/>
                </a:solidFill>
                <a:latin typeface="Montserrat" panose="02000505000000020004"/>
                <a:ea typeface="Montserrat" panose="02000505000000020004"/>
                <a:cs typeface="Montserrat" panose="02000505000000020004"/>
                <a:sym typeface="Montserrat" panose="02000505000000020004"/>
              </a:defRPr>
            </a:lvl2pPr>
            <a:lvl3pPr lvl="2">
              <a:spcBef>
                <a:spcPts val="0"/>
              </a:spcBef>
              <a:spcAft>
                <a:spcPts val="0"/>
              </a:spcAft>
              <a:buClr>
                <a:schemeClr val="lt1"/>
              </a:buClr>
              <a:buSzPts val="2800"/>
              <a:buFont typeface="Montserrat" panose="02000505000000020004"/>
              <a:buNone/>
              <a:defRPr sz="2800">
                <a:solidFill>
                  <a:schemeClr val="lt1"/>
                </a:solidFill>
                <a:latin typeface="Montserrat" panose="02000505000000020004"/>
                <a:ea typeface="Montserrat" panose="02000505000000020004"/>
                <a:cs typeface="Montserrat" panose="02000505000000020004"/>
                <a:sym typeface="Montserrat" panose="02000505000000020004"/>
              </a:defRPr>
            </a:lvl3pPr>
            <a:lvl4pPr lvl="3">
              <a:spcBef>
                <a:spcPts val="0"/>
              </a:spcBef>
              <a:spcAft>
                <a:spcPts val="0"/>
              </a:spcAft>
              <a:buClr>
                <a:schemeClr val="lt1"/>
              </a:buClr>
              <a:buSzPts val="2800"/>
              <a:buFont typeface="Montserrat" panose="02000505000000020004"/>
              <a:buNone/>
              <a:defRPr sz="2800">
                <a:solidFill>
                  <a:schemeClr val="lt1"/>
                </a:solidFill>
                <a:latin typeface="Montserrat" panose="02000505000000020004"/>
                <a:ea typeface="Montserrat" panose="02000505000000020004"/>
                <a:cs typeface="Montserrat" panose="02000505000000020004"/>
                <a:sym typeface="Montserrat" panose="02000505000000020004"/>
              </a:defRPr>
            </a:lvl4pPr>
            <a:lvl5pPr lvl="4">
              <a:spcBef>
                <a:spcPts val="0"/>
              </a:spcBef>
              <a:spcAft>
                <a:spcPts val="0"/>
              </a:spcAft>
              <a:buClr>
                <a:schemeClr val="lt1"/>
              </a:buClr>
              <a:buSzPts val="2800"/>
              <a:buFont typeface="Montserrat" panose="02000505000000020004"/>
              <a:buNone/>
              <a:defRPr sz="2800">
                <a:solidFill>
                  <a:schemeClr val="lt1"/>
                </a:solidFill>
                <a:latin typeface="Montserrat" panose="02000505000000020004"/>
                <a:ea typeface="Montserrat" panose="02000505000000020004"/>
                <a:cs typeface="Montserrat" panose="02000505000000020004"/>
                <a:sym typeface="Montserrat" panose="02000505000000020004"/>
              </a:defRPr>
            </a:lvl5pPr>
            <a:lvl6pPr lvl="5">
              <a:spcBef>
                <a:spcPts val="0"/>
              </a:spcBef>
              <a:spcAft>
                <a:spcPts val="0"/>
              </a:spcAft>
              <a:buClr>
                <a:schemeClr val="lt1"/>
              </a:buClr>
              <a:buSzPts val="2800"/>
              <a:buFont typeface="Montserrat" panose="02000505000000020004"/>
              <a:buNone/>
              <a:defRPr sz="2800">
                <a:solidFill>
                  <a:schemeClr val="lt1"/>
                </a:solidFill>
                <a:latin typeface="Montserrat" panose="02000505000000020004"/>
                <a:ea typeface="Montserrat" panose="02000505000000020004"/>
                <a:cs typeface="Montserrat" panose="02000505000000020004"/>
                <a:sym typeface="Montserrat" panose="02000505000000020004"/>
              </a:defRPr>
            </a:lvl6pPr>
            <a:lvl7pPr lvl="6">
              <a:spcBef>
                <a:spcPts val="0"/>
              </a:spcBef>
              <a:spcAft>
                <a:spcPts val="0"/>
              </a:spcAft>
              <a:buClr>
                <a:schemeClr val="lt1"/>
              </a:buClr>
              <a:buSzPts val="2800"/>
              <a:buFont typeface="Montserrat" panose="02000505000000020004"/>
              <a:buNone/>
              <a:defRPr sz="2800">
                <a:solidFill>
                  <a:schemeClr val="lt1"/>
                </a:solidFill>
                <a:latin typeface="Montserrat" panose="02000505000000020004"/>
                <a:ea typeface="Montserrat" panose="02000505000000020004"/>
                <a:cs typeface="Montserrat" panose="02000505000000020004"/>
                <a:sym typeface="Montserrat" panose="02000505000000020004"/>
              </a:defRPr>
            </a:lvl7pPr>
            <a:lvl8pPr lvl="7">
              <a:spcBef>
                <a:spcPts val="0"/>
              </a:spcBef>
              <a:spcAft>
                <a:spcPts val="0"/>
              </a:spcAft>
              <a:buClr>
                <a:schemeClr val="lt1"/>
              </a:buClr>
              <a:buSzPts val="2800"/>
              <a:buFont typeface="Montserrat" panose="02000505000000020004"/>
              <a:buNone/>
              <a:defRPr sz="2800">
                <a:solidFill>
                  <a:schemeClr val="lt1"/>
                </a:solidFill>
                <a:latin typeface="Montserrat" panose="02000505000000020004"/>
                <a:ea typeface="Montserrat" panose="02000505000000020004"/>
                <a:cs typeface="Montserrat" panose="02000505000000020004"/>
                <a:sym typeface="Montserrat" panose="02000505000000020004"/>
              </a:defRPr>
            </a:lvl8pPr>
            <a:lvl9pPr lvl="8">
              <a:spcBef>
                <a:spcPts val="0"/>
              </a:spcBef>
              <a:spcAft>
                <a:spcPts val="0"/>
              </a:spcAft>
              <a:buClr>
                <a:schemeClr val="lt1"/>
              </a:buClr>
              <a:buSzPts val="2800"/>
              <a:buFont typeface="Montserrat" panose="02000505000000020004"/>
              <a:buNone/>
              <a:defRPr sz="2800">
                <a:solidFill>
                  <a:schemeClr val="lt1"/>
                </a:solidFill>
                <a:latin typeface="Montserrat" panose="02000505000000020004"/>
                <a:ea typeface="Montserrat" panose="02000505000000020004"/>
                <a:cs typeface="Montserrat" panose="02000505000000020004"/>
                <a:sym typeface="Montserrat" panose="02000505000000020004"/>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panose="020F0502020204030203"/>
              <a:buChar char="●"/>
              <a:defRPr sz="1300">
                <a:solidFill>
                  <a:schemeClr val="lt1"/>
                </a:solidFill>
                <a:latin typeface="Lato" panose="020F0502020204030203"/>
                <a:ea typeface="Lato" panose="020F0502020204030203"/>
                <a:cs typeface="Lato" panose="020F0502020204030203"/>
                <a:sym typeface="Lato" panose="020F0502020204030203"/>
              </a:defRPr>
            </a:lvl1pPr>
            <a:lvl2pPr marL="914400" lvl="1"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2pPr>
            <a:lvl3pPr marL="1371600" lvl="2"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3pPr>
            <a:lvl4pPr marL="1828800" lvl="3"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4pPr>
            <a:lvl5pPr marL="2286000" lvl="4"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5pPr>
            <a:lvl6pPr marL="2743200" lvl="5"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6pPr>
            <a:lvl7pPr marL="3200400" lvl="6"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7pPr>
            <a:lvl8pPr marL="3657600" lvl="7"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8pPr>
            <a:lvl9pPr marL="4114800" lvl="8" indent="-298450">
              <a:lnSpc>
                <a:spcPct val="115000"/>
              </a:lnSpc>
              <a:spcBef>
                <a:spcPts val="1600"/>
              </a:spcBef>
              <a:spcAft>
                <a:spcPts val="160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panose="020F0502020204030203"/>
                <a:ea typeface="Lato" panose="020F0502020204030203"/>
                <a:cs typeface="Lato" panose="020F0502020204030203"/>
                <a:sym typeface="Lato" panose="020F0502020204030203"/>
              </a:defRPr>
            </a:lvl1pPr>
            <a:lvl2pPr lvl="1" algn="r">
              <a:buNone/>
              <a:defRPr sz="1000">
                <a:solidFill>
                  <a:schemeClr val="lt1"/>
                </a:solidFill>
                <a:latin typeface="Lato" panose="020F0502020204030203"/>
                <a:ea typeface="Lato" panose="020F0502020204030203"/>
                <a:cs typeface="Lato" panose="020F0502020204030203"/>
                <a:sym typeface="Lato" panose="020F0502020204030203"/>
              </a:defRPr>
            </a:lvl2pPr>
            <a:lvl3pPr lvl="2" algn="r">
              <a:buNone/>
              <a:defRPr sz="1000">
                <a:solidFill>
                  <a:schemeClr val="lt1"/>
                </a:solidFill>
                <a:latin typeface="Lato" panose="020F0502020204030203"/>
                <a:ea typeface="Lato" panose="020F0502020204030203"/>
                <a:cs typeface="Lato" panose="020F0502020204030203"/>
                <a:sym typeface="Lato" panose="020F0502020204030203"/>
              </a:defRPr>
            </a:lvl3pPr>
            <a:lvl4pPr lvl="3" algn="r">
              <a:buNone/>
              <a:defRPr sz="1000">
                <a:solidFill>
                  <a:schemeClr val="lt1"/>
                </a:solidFill>
                <a:latin typeface="Lato" panose="020F0502020204030203"/>
                <a:ea typeface="Lato" panose="020F0502020204030203"/>
                <a:cs typeface="Lato" panose="020F0502020204030203"/>
                <a:sym typeface="Lato" panose="020F0502020204030203"/>
              </a:defRPr>
            </a:lvl4pPr>
            <a:lvl5pPr lvl="4" algn="r">
              <a:buNone/>
              <a:defRPr sz="1000">
                <a:solidFill>
                  <a:schemeClr val="lt1"/>
                </a:solidFill>
                <a:latin typeface="Lato" panose="020F0502020204030203"/>
                <a:ea typeface="Lato" panose="020F0502020204030203"/>
                <a:cs typeface="Lato" panose="020F0502020204030203"/>
                <a:sym typeface="Lato" panose="020F0502020204030203"/>
              </a:defRPr>
            </a:lvl5pPr>
            <a:lvl6pPr lvl="5" algn="r">
              <a:buNone/>
              <a:defRPr sz="1000">
                <a:solidFill>
                  <a:schemeClr val="lt1"/>
                </a:solidFill>
                <a:latin typeface="Lato" panose="020F0502020204030203"/>
                <a:ea typeface="Lato" panose="020F0502020204030203"/>
                <a:cs typeface="Lato" panose="020F0502020204030203"/>
                <a:sym typeface="Lato" panose="020F0502020204030203"/>
              </a:defRPr>
            </a:lvl6pPr>
            <a:lvl7pPr lvl="6" algn="r">
              <a:buNone/>
              <a:defRPr sz="1000">
                <a:solidFill>
                  <a:schemeClr val="lt1"/>
                </a:solidFill>
                <a:latin typeface="Lato" panose="020F0502020204030203"/>
                <a:ea typeface="Lato" panose="020F0502020204030203"/>
                <a:cs typeface="Lato" panose="020F0502020204030203"/>
                <a:sym typeface="Lato" panose="020F0502020204030203"/>
              </a:defRPr>
            </a:lvl7pPr>
            <a:lvl8pPr lvl="7" algn="r">
              <a:buNone/>
              <a:defRPr sz="1000">
                <a:solidFill>
                  <a:schemeClr val="lt1"/>
                </a:solidFill>
                <a:latin typeface="Lato" panose="020F0502020204030203"/>
                <a:ea typeface="Lato" panose="020F0502020204030203"/>
                <a:cs typeface="Lato" panose="020F0502020204030203"/>
                <a:sym typeface="Lato" panose="020F0502020204030203"/>
              </a:defRPr>
            </a:lvl8pPr>
            <a:lvl9pPr lvl="8" algn="r">
              <a:buNone/>
              <a:defRPr sz="1000">
                <a:solidFill>
                  <a:schemeClr val="l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30.GIF"/></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xml"/><Relationship Id="rId2" Type="http://schemas.openxmlformats.org/officeDocument/2006/relationships/image" Target="../media/image32.pn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xml"/><Relationship Id="rId2" Type="http://schemas.openxmlformats.org/officeDocument/2006/relationships/image" Target="../media/image34.png"/><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3.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2.GIF"/></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3.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6.xml"/><Relationship Id="rId2" Type="http://schemas.openxmlformats.org/officeDocument/2006/relationships/image" Target="../media/image6.jpe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hyperlink" Target="http://www.superdatascience.com/wp-content/uploads/2017/03/Convolutional-Neural-Networks.zip" TargetMode="Externa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17.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026900" y="1243975"/>
            <a:ext cx="5867400" cy="144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solidFill>
                  <a:srgbClr val="990000"/>
                </a:solidFill>
              </a:rPr>
              <a:t>Convolutional Neural Network on Visual Recognition </a:t>
            </a:r>
            <a:endParaRPr sz="2800" b="1">
              <a:solidFill>
                <a:srgbClr val="990000"/>
              </a:solidFill>
            </a:endParaRPr>
          </a:p>
        </p:txBody>
      </p:sp>
      <p:sp>
        <p:nvSpPr>
          <p:cNvPr id="135" name="Google Shape;135;p13"/>
          <p:cNvSpPr txBox="1"/>
          <p:nvPr>
            <p:ph type="subTitle" idx="1"/>
          </p:nvPr>
        </p:nvSpPr>
        <p:spPr>
          <a:xfrm>
            <a:off x="3142275" y="2370830"/>
            <a:ext cx="3054600" cy="7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990000"/>
                </a:solidFill>
              </a:rPr>
              <a:t>Final Project</a:t>
            </a:r>
            <a:endParaRPr sz="1800">
              <a:solidFill>
                <a:srgbClr val="990000"/>
              </a:solidFill>
            </a:endParaRPr>
          </a:p>
        </p:txBody>
      </p:sp>
      <p:pic>
        <p:nvPicPr>
          <p:cNvPr id="136" name="Google Shape;136;p13"/>
          <p:cNvPicPr preferRelativeResize="0"/>
          <p:nvPr/>
        </p:nvPicPr>
        <p:blipFill rotWithShape="1">
          <a:blip r:embed="rId1"/>
          <a:srcRect l="719" r="719"/>
          <a:stretch>
            <a:fillRect/>
          </a:stretch>
        </p:blipFill>
        <p:spPr>
          <a:xfrm>
            <a:off x="4943800" y="2571750"/>
            <a:ext cx="3610424" cy="20308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230" name="Shape 230"/>
        <p:cNvGrpSpPr/>
        <p:nvPr/>
      </p:nvGrpSpPr>
      <p:grpSpPr>
        <a:xfrm>
          <a:off x="0" y="0"/>
          <a:ext cx="0" cy="0"/>
          <a:chOff x="0" y="0"/>
          <a:chExt cx="0" cy="0"/>
        </a:xfrm>
      </p:grpSpPr>
      <p:sp>
        <p:nvSpPr>
          <p:cNvPr id="231" name="Google Shape;231;p22"/>
          <p:cNvSpPr txBox="1"/>
          <p:nvPr>
            <p:ph type="title"/>
          </p:nvPr>
        </p:nvSpPr>
        <p:spPr>
          <a:xfrm>
            <a:off x="1196250" y="79875"/>
            <a:ext cx="48465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990000"/>
                </a:solidFill>
                <a:latin typeface="EB Garamond" panose="00000500000000000000"/>
                <a:ea typeface="EB Garamond" panose="00000500000000000000"/>
                <a:cs typeface="EB Garamond" panose="00000500000000000000"/>
                <a:sym typeface="EB Garamond" panose="00000500000000000000"/>
              </a:rPr>
              <a:t>YOLO and Darknet</a:t>
            </a:r>
            <a:endParaRPr sz="3000" b="1">
              <a:solidFill>
                <a:srgbClr val="990000"/>
              </a:solidFill>
              <a:latin typeface="EB Garamond" panose="00000500000000000000"/>
              <a:ea typeface="EB Garamond" panose="00000500000000000000"/>
              <a:cs typeface="EB Garamond" panose="00000500000000000000"/>
              <a:sym typeface="EB Garamond" panose="00000500000000000000"/>
            </a:endParaRPr>
          </a:p>
        </p:txBody>
      </p:sp>
      <p:pic>
        <p:nvPicPr>
          <p:cNvPr id="232" name="Google Shape;232;p22"/>
          <p:cNvPicPr preferRelativeResize="0"/>
          <p:nvPr/>
        </p:nvPicPr>
        <p:blipFill rotWithShape="1">
          <a:blip r:embed="rId1"/>
          <a:srcRect/>
          <a:stretch>
            <a:fillRect/>
          </a:stretch>
        </p:blipFill>
        <p:spPr>
          <a:xfrm>
            <a:off x="1258250" y="1129600"/>
            <a:ext cx="6965399" cy="3870750"/>
          </a:xfrm>
          <a:prstGeom prst="rect">
            <a:avLst/>
          </a:prstGeom>
          <a:noFill/>
          <a:ln>
            <a:noFill/>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36" name="Shape 236"/>
        <p:cNvGrpSpPr/>
        <p:nvPr/>
      </p:nvGrpSpPr>
      <p:grpSpPr>
        <a:xfrm>
          <a:off x="0" y="0"/>
          <a:ext cx="0" cy="0"/>
          <a:chOff x="0" y="0"/>
          <a:chExt cx="0" cy="0"/>
        </a:xfrm>
      </p:grpSpPr>
      <p:sp>
        <p:nvSpPr>
          <p:cNvPr id="237" name="Google Shape;237;p23"/>
          <p:cNvSpPr txBox="1"/>
          <p:nvPr>
            <p:ph type="body" idx="1"/>
          </p:nvPr>
        </p:nvSpPr>
        <p:spPr>
          <a:xfrm>
            <a:off x="559325" y="1381100"/>
            <a:ext cx="8378700" cy="2392800"/>
          </a:xfrm>
          <a:prstGeom prst="rect">
            <a:avLst/>
          </a:prstGeom>
        </p:spPr>
        <p:txBody>
          <a:bodyPr spcFirstLastPara="1" wrap="square" lIns="91425" tIns="91425" rIns="91425" bIns="91425" anchor="t" anchorCtr="0">
            <a:noAutofit/>
          </a:bodyPr>
          <a:lstStyle/>
          <a:p>
            <a:pPr marL="457200" lvl="0" indent="-412750" algn="l" rtl="0">
              <a:spcBef>
                <a:spcPts val="0"/>
              </a:spcBef>
              <a:spcAft>
                <a:spcPts val="0"/>
              </a:spcAft>
              <a:buClr>
                <a:srgbClr val="000000"/>
              </a:buClr>
              <a:buSzPts val="2900"/>
              <a:buChar char="-"/>
            </a:pPr>
            <a:r>
              <a:rPr lang="en-GB" sz="2900" b="1" baseline="30000">
                <a:solidFill>
                  <a:srgbClr val="000000"/>
                </a:solidFill>
              </a:rPr>
              <a:t>Tiny YOLO is the simplified version of YOLO that has smaller weight size</a:t>
            </a:r>
            <a:endParaRPr sz="2900" b="1" baseline="30000">
              <a:solidFill>
                <a:srgbClr val="000000"/>
              </a:solidFill>
            </a:endParaRPr>
          </a:p>
          <a:p>
            <a:pPr marL="457200" lvl="0" indent="-412750" algn="l" rtl="0">
              <a:spcBef>
                <a:spcPts val="0"/>
              </a:spcBef>
              <a:spcAft>
                <a:spcPts val="0"/>
              </a:spcAft>
              <a:buClr>
                <a:srgbClr val="000000"/>
              </a:buClr>
              <a:buSzPts val="2900"/>
              <a:buChar char="-"/>
            </a:pPr>
            <a:r>
              <a:rPr lang="en-GB" sz="2900" b="1" baseline="30000">
                <a:solidFill>
                  <a:srgbClr val="000000"/>
                </a:solidFill>
              </a:rPr>
              <a:t>Use Darknet-53 as the backbone (YOLO v2 use Darknet-19)</a:t>
            </a:r>
            <a:endParaRPr sz="2900" b="1" baseline="30000">
              <a:solidFill>
                <a:srgbClr val="000000"/>
              </a:solidFill>
            </a:endParaRPr>
          </a:p>
          <a:p>
            <a:pPr marL="457200" lvl="0" indent="-412750" algn="l" rtl="0">
              <a:spcBef>
                <a:spcPts val="0"/>
              </a:spcBef>
              <a:spcAft>
                <a:spcPts val="0"/>
              </a:spcAft>
              <a:buClr>
                <a:srgbClr val="000000"/>
              </a:buClr>
              <a:buSzPts val="2900"/>
              <a:buChar char="-"/>
            </a:pPr>
            <a:r>
              <a:rPr lang="en-GB" sz="2900" b="1" baseline="30000">
                <a:solidFill>
                  <a:srgbClr val="000000"/>
                </a:solidFill>
              </a:rPr>
              <a:t>YOLO v3 is similar with v2 except they change the Darknet network from 19 layers to 53 layers</a:t>
            </a:r>
            <a:endParaRPr sz="2900" b="1" baseline="30000">
              <a:solidFill>
                <a:srgbClr val="000000"/>
              </a:solidFill>
            </a:endParaRPr>
          </a:p>
        </p:txBody>
      </p:sp>
      <p:pic>
        <p:nvPicPr>
          <p:cNvPr id="238" name="Google Shape;238;p23"/>
          <p:cNvPicPr preferRelativeResize="0"/>
          <p:nvPr/>
        </p:nvPicPr>
        <p:blipFill>
          <a:blip r:embed="rId1"/>
          <a:stretch>
            <a:fillRect/>
          </a:stretch>
        </p:blipFill>
        <p:spPr>
          <a:xfrm>
            <a:off x="0" y="3853058"/>
            <a:ext cx="9144000" cy="1075334"/>
          </a:xfrm>
          <a:prstGeom prst="rect">
            <a:avLst/>
          </a:prstGeom>
          <a:noFill/>
          <a:ln>
            <a:noFill/>
          </a:ln>
        </p:spPr>
      </p:pic>
      <p:sp>
        <p:nvSpPr>
          <p:cNvPr id="239" name="Google Shape;239;p23"/>
          <p:cNvSpPr txBox="1"/>
          <p:nvPr>
            <p:ph type="title"/>
          </p:nvPr>
        </p:nvSpPr>
        <p:spPr>
          <a:xfrm>
            <a:off x="1196250" y="79875"/>
            <a:ext cx="48465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990000"/>
                </a:solidFill>
                <a:latin typeface="EB Garamond" panose="00000500000000000000"/>
                <a:ea typeface="EB Garamond" panose="00000500000000000000"/>
                <a:cs typeface="EB Garamond" panose="00000500000000000000"/>
                <a:sym typeface="EB Garamond" panose="00000500000000000000"/>
              </a:rPr>
              <a:t>Tiny YOLO and Darknet</a:t>
            </a:r>
            <a:endParaRPr sz="3000" b="1">
              <a:solidFill>
                <a:srgbClr val="990000"/>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43" name="Shape 243"/>
        <p:cNvGrpSpPr/>
        <p:nvPr/>
      </p:nvGrpSpPr>
      <p:grpSpPr>
        <a:xfrm>
          <a:off x="0" y="0"/>
          <a:ext cx="0" cy="0"/>
          <a:chOff x="0" y="0"/>
          <a:chExt cx="0" cy="0"/>
        </a:xfrm>
      </p:grpSpPr>
      <p:grpSp>
        <p:nvGrpSpPr>
          <p:cNvPr id="244" name="Google Shape;244;p24"/>
          <p:cNvGrpSpPr/>
          <p:nvPr/>
        </p:nvGrpSpPr>
        <p:grpSpPr>
          <a:xfrm>
            <a:off x="346025" y="1044050"/>
            <a:ext cx="8280800" cy="3055400"/>
            <a:chOff x="346025" y="1044050"/>
            <a:chExt cx="8280800" cy="3055400"/>
          </a:xfrm>
        </p:grpSpPr>
        <p:pic>
          <p:nvPicPr>
            <p:cNvPr id="245" name="Google Shape;245;p24"/>
            <p:cNvPicPr preferRelativeResize="0"/>
            <p:nvPr/>
          </p:nvPicPr>
          <p:blipFill>
            <a:blip r:embed="rId1"/>
            <a:stretch>
              <a:fillRect/>
            </a:stretch>
          </p:blipFill>
          <p:spPr>
            <a:xfrm>
              <a:off x="6359737" y="1514500"/>
              <a:ext cx="2266950" cy="2266950"/>
            </a:xfrm>
            <a:prstGeom prst="rect">
              <a:avLst/>
            </a:prstGeom>
            <a:noFill/>
            <a:ln>
              <a:noFill/>
            </a:ln>
          </p:spPr>
        </p:pic>
        <p:cxnSp>
          <p:nvCxnSpPr>
            <p:cNvPr id="246" name="Google Shape;246;p24"/>
            <p:cNvCxnSpPr/>
            <p:nvPr/>
          </p:nvCxnSpPr>
          <p:spPr>
            <a:xfrm>
              <a:off x="5151561" y="1741175"/>
              <a:ext cx="2246700" cy="811500"/>
            </a:xfrm>
            <a:prstGeom prst="bentConnector3">
              <a:avLst>
                <a:gd name="adj1" fmla="val 50000"/>
              </a:avLst>
            </a:prstGeom>
            <a:noFill/>
            <a:ln w="9525" cap="flat" cmpd="sng">
              <a:solidFill>
                <a:srgbClr val="FF0000"/>
              </a:solidFill>
              <a:prstDash val="solid"/>
              <a:round/>
              <a:headEnd type="none" w="med" len="med"/>
              <a:tailEnd type="none" w="med" len="med"/>
            </a:ln>
          </p:spPr>
        </p:cxnSp>
        <p:pic>
          <p:nvPicPr>
            <p:cNvPr id="247" name="Google Shape;247;p24"/>
            <p:cNvPicPr preferRelativeResize="0"/>
            <p:nvPr/>
          </p:nvPicPr>
          <p:blipFill>
            <a:blip r:embed="rId2"/>
            <a:stretch>
              <a:fillRect/>
            </a:stretch>
          </p:blipFill>
          <p:spPr>
            <a:xfrm>
              <a:off x="2422677" y="2253425"/>
              <a:ext cx="2857776" cy="1608171"/>
            </a:xfrm>
            <a:prstGeom prst="rect">
              <a:avLst/>
            </a:prstGeom>
            <a:noFill/>
            <a:ln>
              <a:noFill/>
            </a:ln>
          </p:spPr>
        </p:pic>
        <p:pic>
          <p:nvPicPr>
            <p:cNvPr id="248" name="Google Shape;248;p24"/>
            <p:cNvPicPr preferRelativeResize="0"/>
            <p:nvPr/>
          </p:nvPicPr>
          <p:blipFill>
            <a:blip r:embed="rId3"/>
            <a:stretch>
              <a:fillRect/>
            </a:stretch>
          </p:blipFill>
          <p:spPr>
            <a:xfrm>
              <a:off x="2306788" y="1044050"/>
              <a:ext cx="3078831" cy="1508625"/>
            </a:xfrm>
            <a:prstGeom prst="rect">
              <a:avLst/>
            </a:prstGeom>
            <a:noFill/>
            <a:ln>
              <a:noFill/>
            </a:ln>
          </p:spPr>
        </p:pic>
        <p:pic>
          <p:nvPicPr>
            <p:cNvPr id="249" name="Google Shape;249;p24"/>
            <p:cNvPicPr preferRelativeResize="0"/>
            <p:nvPr/>
          </p:nvPicPr>
          <p:blipFill>
            <a:blip r:embed="rId4"/>
            <a:stretch>
              <a:fillRect/>
            </a:stretch>
          </p:blipFill>
          <p:spPr>
            <a:xfrm>
              <a:off x="783538" y="1379800"/>
              <a:ext cx="837125" cy="837125"/>
            </a:xfrm>
            <a:prstGeom prst="rect">
              <a:avLst/>
            </a:prstGeom>
            <a:noFill/>
            <a:ln>
              <a:noFill/>
            </a:ln>
          </p:spPr>
        </p:pic>
        <p:cxnSp>
          <p:nvCxnSpPr>
            <p:cNvPr id="250" name="Google Shape;250;p24"/>
            <p:cNvCxnSpPr>
              <a:stCxn id="249" idx="3"/>
              <a:endCxn id="248" idx="1"/>
            </p:cNvCxnSpPr>
            <p:nvPr/>
          </p:nvCxnSpPr>
          <p:spPr>
            <a:xfrm>
              <a:off x="1620662" y="1798362"/>
              <a:ext cx="686100" cy="600"/>
            </a:xfrm>
            <a:prstGeom prst="bentConnector3">
              <a:avLst>
                <a:gd name="adj1" fmla="val 50002"/>
              </a:avLst>
            </a:prstGeom>
            <a:noFill/>
            <a:ln w="9525" cap="flat" cmpd="sng">
              <a:solidFill>
                <a:srgbClr val="FF0000"/>
              </a:solidFill>
              <a:prstDash val="solid"/>
              <a:round/>
              <a:headEnd type="none" w="med" len="med"/>
              <a:tailEnd type="none" w="med" len="med"/>
            </a:ln>
          </p:spPr>
        </p:cxnSp>
        <p:sp>
          <p:nvSpPr>
            <p:cNvPr id="251" name="Google Shape;251;p24"/>
            <p:cNvSpPr txBox="1"/>
            <p:nvPr/>
          </p:nvSpPr>
          <p:spPr>
            <a:xfrm>
              <a:off x="346025" y="2134175"/>
              <a:ext cx="1820700" cy="8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URL address </a:t>
              </a:r>
              <a:endParaRPr lang="en-GB"/>
            </a:p>
            <a:p>
              <a:pPr marL="0" lvl="0" indent="0" algn="l" rtl="0">
                <a:spcBef>
                  <a:spcPts val="0"/>
                </a:spcBef>
                <a:spcAft>
                  <a:spcPts val="0"/>
                </a:spcAft>
                <a:buNone/>
              </a:pPr>
              <a:r>
                <a:rPr lang="en-GB"/>
                <a:t>http://192.168.43.94:8080</a:t>
              </a:r>
              <a:endParaRPr lang="en-GB"/>
            </a:p>
            <a:p>
              <a:pPr marL="0" lvl="0" indent="0" algn="l" rtl="0">
                <a:spcBef>
                  <a:spcPts val="0"/>
                </a:spcBef>
                <a:spcAft>
                  <a:spcPts val="0"/>
                </a:spcAft>
                <a:buNone/>
              </a:pPr>
            </a:p>
          </p:txBody>
        </p:sp>
        <p:sp>
          <p:nvSpPr>
            <p:cNvPr id="252" name="Google Shape;252;p24"/>
            <p:cNvSpPr txBox="1"/>
            <p:nvPr/>
          </p:nvSpPr>
          <p:spPr>
            <a:xfrm>
              <a:off x="6359725" y="3090550"/>
              <a:ext cx="2267100" cy="100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Get real time image capture from URL address </a:t>
              </a:r>
              <a:endParaRPr lang="en-GB"/>
            </a:p>
            <a:p>
              <a:pPr marL="0" lvl="0" indent="0" algn="l" rtl="0">
                <a:spcBef>
                  <a:spcPts val="0"/>
                </a:spcBef>
                <a:spcAft>
                  <a:spcPts val="0"/>
                </a:spcAft>
                <a:buNone/>
              </a:pPr>
              <a:r>
                <a:rPr lang="en-GB"/>
                <a:t>http://192.168.43.94:8080/shot.jpg</a:t>
              </a:r>
              <a:endParaRPr lang="en-GB"/>
            </a:p>
            <a:p>
              <a:pPr marL="0" lvl="0" indent="0" algn="l" rtl="0">
                <a:spcBef>
                  <a:spcPts val="0"/>
                </a:spcBef>
                <a:spcAft>
                  <a:spcPts val="0"/>
                </a:spcAft>
                <a:buNone/>
              </a:pPr>
            </a:p>
          </p:txBody>
        </p:sp>
        <p:pic>
          <p:nvPicPr>
            <p:cNvPr id="253" name="Google Shape;253;p24"/>
            <p:cNvPicPr preferRelativeResize="0"/>
            <p:nvPr/>
          </p:nvPicPr>
          <p:blipFill>
            <a:blip r:embed="rId5"/>
            <a:stretch>
              <a:fillRect/>
            </a:stretch>
          </p:blipFill>
          <p:spPr>
            <a:xfrm>
              <a:off x="7193963" y="2253425"/>
              <a:ext cx="598500" cy="598500"/>
            </a:xfrm>
            <a:prstGeom prst="rect">
              <a:avLst/>
            </a:prstGeom>
            <a:noFill/>
            <a:ln>
              <a:noFill/>
            </a:ln>
          </p:spPr>
        </p:pic>
      </p:grpSp>
      <p:sp>
        <p:nvSpPr>
          <p:cNvPr id="254" name="Google Shape;254;p24"/>
          <p:cNvSpPr txBox="1"/>
          <p:nvPr>
            <p:ph type="title"/>
          </p:nvPr>
        </p:nvSpPr>
        <p:spPr>
          <a:xfrm>
            <a:off x="647050" y="234975"/>
            <a:ext cx="8640000" cy="6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990000"/>
                </a:solidFill>
                <a:latin typeface="EB Garamond" panose="00000500000000000000"/>
                <a:ea typeface="EB Garamond" panose="00000500000000000000"/>
                <a:cs typeface="EB Garamond" panose="00000500000000000000"/>
                <a:sym typeface="EB Garamond" panose="00000500000000000000"/>
              </a:rPr>
              <a:t>Real-Time Object Detection using External Camera</a:t>
            </a:r>
            <a:endParaRPr sz="3000" b="1">
              <a:solidFill>
                <a:srgbClr val="990000"/>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58" name="Shape 258"/>
        <p:cNvGrpSpPr/>
        <p:nvPr/>
      </p:nvGrpSpPr>
      <p:grpSpPr>
        <a:xfrm>
          <a:off x="0" y="0"/>
          <a:ext cx="0" cy="0"/>
          <a:chOff x="0" y="0"/>
          <a:chExt cx="0" cy="0"/>
        </a:xfrm>
      </p:grpSpPr>
      <p:sp>
        <p:nvSpPr>
          <p:cNvPr id="259" name="Google Shape;259;p25"/>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0" name="Google Shape;260;p25"/>
          <p:cNvSpPr txBox="1"/>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p:txBody>
      </p:sp>
      <p:pic>
        <p:nvPicPr>
          <p:cNvPr id="261" name="Google Shape;261;p25"/>
          <p:cNvPicPr preferRelativeResize="0"/>
          <p:nvPr/>
        </p:nvPicPr>
        <p:blipFill>
          <a:blip r:embed="rId1"/>
          <a:stretch>
            <a:fillRect/>
          </a:stretch>
        </p:blipFill>
        <p:spPr>
          <a:xfrm>
            <a:off x="489754" y="0"/>
            <a:ext cx="8164493" cy="5143500"/>
          </a:xfrm>
          <a:prstGeom prst="rect">
            <a:avLst/>
          </a:prstGeom>
          <a:noFill/>
          <a:ln>
            <a:noFill/>
          </a:ln>
        </p:spPr>
      </p:pic>
      <p:sp>
        <p:nvSpPr>
          <p:cNvPr id="262" name="Google Shape;262;p25"/>
          <p:cNvSpPr/>
          <p:nvPr/>
        </p:nvSpPr>
        <p:spPr>
          <a:xfrm>
            <a:off x="1228300" y="658025"/>
            <a:ext cx="2358000" cy="208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25"/>
          <p:cNvSpPr txBox="1"/>
          <p:nvPr/>
        </p:nvSpPr>
        <p:spPr>
          <a:xfrm>
            <a:off x="3915200" y="433325"/>
            <a:ext cx="3000000" cy="6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rPr>
              <a:t>URL Adress to get the image using from IP WebCam Server</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264" name="Google Shape;264;p25"/>
          <p:cNvSpPr txBox="1"/>
          <p:nvPr/>
        </p:nvSpPr>
        <p:spPr>
          <a:xfrm>
            <a:off x="3794550" y="1134350"/>
            <a:ext cx="3000000" cy="4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rPr>
              <a:t>get the image from url</a:t>
            </a:r>
            <a:endParaRPr>
              <a:solidFill>
                <a:schemeClr val="lt1"/>
              </a:solidFill>
            </a:endParaRPr>
          </a:p>
          <a:p>
            <a:pPr marL="0" lvl="0" indent="0" algn="l" rtl="0">
              <a:spcBef>
                <a:spcPts val="0"/>
              </a:spcBef>
              <a:spcAft>
                <a:spcPts val="0"/>
              </a:spcAft>
              <a:buNone/>
            </a:pPr>
            <a:endParaRPr>
              <a:solidFill>
                <a:schemeClr val="lt1"/>
              </a:solidFill>
            </a:endParaRPr>
          </a:p>
        </p:txBody>
      </p:sp>
      <p:cxnSp>
        <p:nvCxnSpPr>
          <p:cNvPr id="265" name="Google Shape;265;p25"/>
          <p:cNvCxnSpPr>
            <a:endCxn id="264" idx="1"/>
          </p:cNvCxnSpPr>
          <p:nvPr/>
        </p:nvCxnSpPr>
        <p:spPr>
          <a:xfrm>
            <a:off x="2840550" y="1350950"/>
            <a:ext cx="954000" cy="0"/>
          </a:xfrm>
          <a:prstGeom prst="straightConnector1">
            <a:avLst/>
          </a:prstGeom>
          <a:noFill/>
          <a:ln w="9525" cap="flat" cmpd="sng">
            <a:solidFill>
              <a:schemeClr val="dk2"/>
            </a:solidFill>
            <a:prstDash val="solid"/>
            <a:round/>
            <a:headEnd type="none" w="med" len="med"/>
            <a:tailEnd type="triangle" w="med" len="med"/>
          </a:ln>
        </p:spPr>
      </p:cxnSp>
      <p:sp>
        <p:nvSpPr>
          <p:cNvPr id="266" name="Google Shape;266;p25"/>
          <p:cNvSpPr txBox="1"/>
          <p:nvPr/>
        </p:nvSpPr>
        <p:spPr>
          <a:xfrm>
            <a:off x="5472500" y="1447625"/>
            <a:ext cx="3000000" cy="6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rPr>
              <a:t>convert image form content into numpy byte array</a:t>
            </a:r>
            <a:endParaRPr>
              <a:solidFill>
                <a:schemeClr val="lt1"/>
              </a:solidFill>
            </a:endParaRPr>
          </a:p>
          <a:p>
            <a:pPr marL="0" lvl="0" indent="0" algn="l" rtl="0">
              <a:spcBef>
                <a:spcPts val="0"/>
              </a:spcBef>
              <a:spcAft>
                <a:spcPts val="0"/>
              </a:spcAft>
              <a:buNone/>
            </a:pPr>
            <a:endParaRPr>
              <a:solidFill>
                <a:schemeClr val="lt1"/>
              </a:solidFill>
            </a:endParaRPr>
          </a:p>
        </p:txBody>
      </p:sp>
      <p:cxnSp>
        <p:nvCxnSpPr>
          <p:cNvPr id="267" name="Google Shape;267;p25"/>
          <p:cNvCxnSpPr>
            <a:endCxn id="266" idx="1"/>
          </p:cNvCxnSpPr>
          <p:nvPr/>
        </p:nvCxnSpPr>
        <p:spPr>
          <a:xfrm>
            <a:off x="5054600" y="1567475"/>
            <a:ext cx="417900" cy="209100"/>
          </a:xfrm>
          <a:prstGeom prst="straightConnector1">
            <a:avLst/>
          </a:prstGeom>
          <a:noFill/>
          <a:ln w="9525" cap="flat" cmpd="sng">
            <a:solidFill>
              <a:schemeClr val="dk2"/>
            </a:solidFill>
            <a:prstDash val="solid"/>
            <a:round/>
            <a:headEnd type="none" w="med" len="med"/>
            <a:tailEnd type="triangle" w="med" len="med"/>
          </a:ln>
        </p:spPr>
      </p:cxnSp>
      <p:sp>
        <p:nvSpPr>
          <p:cNvPr id="268" name="Google Shape;268;p25"/>
          <p:cNvSpPr txBox="1"/>
          <p:nvPr/>
        </p:nvSpPr>
        <p:spPr>
          <a:xfrm>
            <a:off x="3849400" y="2105525"/>
            <a:ext cx="3000000" cy="60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rPr>
              <a:t>convert image array into CV2 image object</a:t>
            </a:r>
            <a:endParaRPr>
              <a:solidFill>
                <a:schemeClr val="lt1"/>
              </a:solidFill>
            </a:endParaRPr>
          </a:p>
          <a:p>
            <a:pPr marL="0" lvl="0" indent="0" algn="l" rtl="0">
              <a:spcBef>
                <a:spcPts val="0"/>
              </a:spcBef>
              <a:spcAft>
                <a:spcPts val="0"/>
              </a:spcAft>
              <a:buNone/>
            </a:pPr>
            <a:endParaRPr>
              <a:solidFill>
                <a:schemeClr val="lt1"/>
              </a:solidFill>
            </a:endParaRPr>
          </a:p>
        </p:txBody>
      </p:sp>
      <p:cxnSp>
        <p:nvCxnSpPr>
          <p:cNvPr id="269" name="Google Shape;269;p25"/>
          <p:cNvCxnSpPr>
            <a:endCxn id="268" idx="1"/>
          </p:cNvCxnSpPr>
          <p:nvPr/>
        </p:nvCxnSpPr>
        <p:spPr>
          <a:xfrm>
            <a:off x="2958700" y="1776575"/>
            <a:ext cx="890700" cy="630600"/>
          </a:xfrm>
          <a:prstGeom prst="straightConnector1">
            <a:avLst/>
          </a:prstGeom>
          <a:noFill/>
          <a:ln w="9525" cap="flat" cmpd="sng">
            <a:solidFill>
              <a:schemeClr val="dk2"/>
            </a:solidFill>
            <a:prstDash val="solid"/>
            <a:round/>
            <a:headEnd type="none" w="med" len="med"/>
            <a:tailEnd type="triangle" w="med" len="med"/>
          </a:ln>
        </p:spPr>
      </p:cxnSp>
      <p:cxnSp>
        <p:nvCxnSpPr>
          <p:cNvPr id="270" name="Google Shape;270;p25"/>
          <p:cNvCxnSpPr>
            <a:endCxn id="263" idx="1"/>
          </p:cNvCxnSpPr>
          <p:nvPr/>
        </p:nvCxnSpPr>
        <p:spPr>
          <a:xfrm>
            <a:off x="3683900" y="762275"/>
            <a:ext cx="2313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sp>
        <p:nvSpPr>
          <p:cNvPr id="275" name="Google Shape;275;p26"/>
          <p:cNvSpPr txBox="1"/>
          <p:nvPr>
            <p:ph type="title"/>
          </p:nvPr>
        </p:nvSpPr>
        <p:spPr>
          <a:xfrm>
            <a:off x="5256500" y="197925"/>
            <a:ext cx="29172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b="1">
                <a:solidFill>
                  <a:srgbClr val="000000"/>
                </a:solidFill>
              </a:rPr>
              <a:t>Training YOLO  </a:t>
            </a:r>
            <a:endParaRPr sz="2700" b="1">
              <a:solidFill>
                <a:srgbClr val="000000"/>
              </a:solidFill>
            </a:endParaRPr>
          </a:p>
        </p:txBody>
      </p:sp>
      <p:sp>
        <p:nvSpPr>
          <p:cNvPr id="276" name="Google Shape;276;p26"/>
          <p:cNvSpPr txBox="1"/>
          <p:nvPr>
            <p:ph type="body" idx="1"/>
          </p:nvPr>
        </p:nvSpPr>
        <p:spPr>
          <a:xfrm>
            <a:off x="5065100" y="1149175"/>
            <a:ext cx="3697200" cy="3404100"/>
          </a:xfrm>
          <a:prstGeom prst="rect">
            <a:avLst/>
          </a:prstGeom>
        </p:spPr>
        <p:txBody>
          <a:bodyPr spcFirstLastPara="1" wrap="square" lIns="91425" tIns="91425" rIns="91425" bIns="91425" anchor="t" anchorCtr="0">
            <a:noAutofit/>
          </a:bodyPr>
          <a:lstStyle/>
          <a:p>
            <a:pPr marL="457200" lvl="0" indent="-374650" algn="l" rtl="0">
              <a:spcBef>
                <a:spcPts val="0"/>
              </a:spcBef>
              <a:spcAft>
                <a:spcPts val="0"/>
              </a:spcAft>
              <a:buClr>
                <a:srgbClr val="000000"/>
              </a:buClr>
              <a:buSzPts val="2300"/>
              <a:buChar char="●"/>
            </a:pPr>
            <a:r>
              <a:rPr lang="en-GB" sz="2300" b="1">
                <a:solidFill>
                  <a:srgbClr val="000000"/>
                </a:solidFill>
              </a:rPr>
              <a:t>Training Dataset: 229 Image</a:t>
            </a:r>
            <a:endParaRPr sz="2300" b="1">
              <a:solidFill>
                <a:srgbClr val="000000"/>
              </a:solidFill>
            </a:endParaRPr>
          </a:p>
          <a:p>
            <a:pPr marL="457200" lvl="0" indent="-374650" algn="l" rtl="0">
              <a:spcBef>
                <a:spcPts val="0"/>
              </a:spcBef>
              <a:spcAft>
                <a:spcPts val="0"/>
              </a:spcAft>
              <a:buClr>
                <a:srgbClr val="000000"/>
              </a:buClr>
              <a:buSzPts val="2300"/>
              <a:buChar char="●"/>
            </a:pPr>
            <a:r>
              <a:rPr lang="en-GB" sz="2300" b="1">
                <a:solidFill>
                  <a:srgbClr val="000000"/>
                </a:solidFill>
              </a:rPr>
              <a:t>Validation: 8 Images</a:t>
            </a:r>
            <a:endParaRPr sz="2300" b="1">
              <a:solidFill>
                <a:srgbClr val="000000"/>
              </a:solidFill>
            </a:endParaRPr>
          </a:p>
          <a:p>
            <a:pPr marL="457200" lvl="0" indent="-374650" algn="l" rtl="0">
              <a:spcBef>
                <a:spcPts val="0"/>
              </a:spcBef>
              <a:spcAft>
                <a:spcPts val="0"/>
              </a:spcAft>
              <a:buClr>
                <a:srgbClr val="000000"/>
              </a:buClr>
              <a:buSzPts val="2300"/>
              <a:buChar char="●"/>
            </a:pPr>
            <a:r>
              <a:rPr lang="en-GB" sz="2300" b="1">
                <a:solidFill>
                  <a:srgbClr val="000000"/>
                </a:solidFill>
              </a:rPr>
              <a:t>Batch Size: 64</a:t>
            </a:r>
            <a:endParaRPr sz="2300" b="1">
              <a:solidFill>
                <a:srgbClr val="000000"/>
              </a:solidFill>
            </a:endParaRPr>
          </a:p>
          <a:p>
            <a:pPr marL="457200" lvl="0" indent="-374650" algn="l" rtl="0">
              <a:spcBef>
                <a:spcPts val="0"/>
              </a:spcBef>
              <a:spcAft>
                <a:spcPts val="0"/>
              </a:spcAft>
              <a:buClr>
                <a:srgbClr val="000000"/>
              </a:buClr>
              <a:buSzPts val="2300"/>
              <a:buChar char="●"/>
            </a:pPr>
            <a:r>
              <a:rPr lang="en-GB" sz="2300" b="1">
                <a:solidFill>
                  <a:srgbClr val="000000"/>
                </a:solidFill>
              </a:rPr>
              <a:t>Learning Rate=0.001</a:t>
            </a:r>
            <a:endParaRPr sz="2300" b="1">
              <a:solidFill>
                <a:srgbClr val="000000"/>
              </a:solidFill>
            </a:endParaRPr>
          </a:p>
          <a:p>
            <a:pPr marL="457200" lvl="0" indent="-374650" algn="l" rtl="0">
              <a:spcBef>
                <a:spcPts val="0"/>
              </a:spcBef>
              <a:spcAft>
                <a:spcPts val="0"/>
              </a:spcAft>
              <a:buClr>
                <a:srgbClr val="000000"/>
              </a:buClr>
              <a:buSzPts val="2300"/>
              <a:buChar char="●"/>
            </a:pPr>
            <a:r>
              <a:rPr lang="en-GB" sz="2300" b="1">
                <a:solidFill>
                  <a:srgbClr val="000000"/>
                </a:solidFill>
              </a:rPr>
              <a:t>Network Resolution </a:t>
            </a:r>
            <a:endParaRPr sz="2300" b="1">
              <a:solidFill>
                <a:srgbClr val="000000"/>
              </a:solidFill>
            </a:endParaRPr>
          </a:p>
          <a:p>
            <a:pPr marL="914400" lvl="1" indent="-374650" algn="l" rtl="0">
              <a:spcBef>
                <a:spcPts val="0"/>
              </a:spcBef>
              <a:spcAft>
                <a:spcPts val="0"/>
              </a:spcAft>
              <a:buClr>
                <a:srgbClr val="000000"/>
              </a:buClr>
              <a:buSzPts val="2300"/>
              <a:buChar char="○"/>
            </a:pPr>
            <a:r>
              <a:rPr lang="en-GB" sz="2300" b="1">
                <a:solidFill>
                  <a:srgbClr val="000000"/>
                </a:solidFill>
              </a:rPr>
              <a:t>416 x 416</a:t>
            </a:r>
            <a:endParaRPr sz="2300" b="1">
              <a:solidFill>
                <a:srgbClr val="000000"/>
              </a:solidFill>
            </a:endParaRPr>
          </a:p>
          <a:p>
            <a:pPr marL="0" lvl="0" indent="0" algn="l" rtl="0">
              <a:spcBef>
                <a:spcPts val="1600"/>
              </a:spcBef>
              <a:spcAft>
                <a:spcPts val="1600"/>
              </a:spcAft>
              <a:buNone/>
            </a:pPr>
            <a:endParaRPr sz="2300" b="1">
              <a:solidFill>
                <a:srgbClr val="000000"/>
              </a:solidFill>
            </a:endParaRPr>
          </a:p>
        </p:txBody>
      </p:sp>
      <p:grpSp>
        <p:nvGrpSpPr>
          <p:cNvPr id="277" name="Google Shape;277;p26"/>
          <p:cNvGrpSpPr/>
          <p:nvPr/>
        </p:nvGrpSpPr>
        <p:grpSpPr>
          <a:xfrm>
            <a:off x="409025" y="197913"/>
            <a:ext cx="4206950" cy="4739513"/>
            <a:chOff x="409025" y="197913"/>
            <a:chExt cx="4206950" cy="4739513"/>
          </a:xfrm>
        </p:grpSpPr>
        <p:grpSp>
          <p:nvGrpSpPr>
            <p:cNvPr id="278" name="Google Shape;278;p26"/>
            <p:cNvGrpSpPr/>
            <p:nvPr/>
          </p:nvGrpSpPr>
          <p:grpSpPr>
            <a:xfrm>
              <a:off x="409025" y="197913"/>
              <a:ext cx="4206950" cy="4739513"/>
              <a:chOff x="420025" y="261100"/>
              <a:chExt cx="4206950" cy="4739513"/>
            </a:xfrm>
          </p:grpSpPr>
          <p:sp>
            <p:nvSpPr>
              <p:cNvPr id="279" name="Google Shape;279;p26"/>
              <p:cNvSpPr/>
              <p:nvPr/>
            </p:nvSpPr>
            <p:spPr>
              <a:xfrm>
                <a:off x="1416025" y="261100"/>
                <a:ext cx="778800" cy="2850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Start</a:t>
                </a:r>
                <a:endParaRPr lang="en-GB"/>
              </a:p>
            </p:txBody>
          </p:sp>
          <p:sp>
            <p:nvSpPr>
              <p:cNvPr id="280" name="Google Shape;280;p26"/>
              <p:cNvSpPr/>
              <p:nvPr/>
            </p:nvSpPr>
            <p:spPr>
              <a:xfrm>
                <a:off x="1042150" y="831400"/>
                <a:ext cx="1513200" cy="581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Labelling Image with LabelImg</a:t>
                </a:r>
                <a:endParaRPr lang="en-GB"/>
              </a:p>
            </p:txBody>
          </p:sp>
          <p:sp>
            <p:nvSpPr>
              <p:cNvPr id="281" name="Google Shape;281;p26"/>
              <p:cNvSpPr/>
              <p:nvPr/>
            </p:nvSpPr>
            <p:spPr>
              <a:xfrm>
                <a:off x="1042150" y="1698375"/>
                <a:ext cx="1513200" cy="581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Define classes and filter</a:t>
                </a:r>
                <a:endParaRPr lang="en-GB"/>
              </a:p>
            </p:txBody>
          </p:sp>
          <p:sp>
            <p:nvSpPr>
              <p:cNvPr id="282" name="Google Shape;282;p26"/>
              <p:cNvSpPr/>
              <p:nvPr/>
            </p:nvSpPr>
            <p:spPr>
              <a:xfrm>
                <a:off x="1042150" y="2565350"/>
                <a:ext cx="1513200" cy="581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Train Model</a:t>
                </a:r>
                <a:endParaRPr lang="en-GB"/>
              </a:p>
            </p:txBody>
          </p:sp>
          <p:sp>
            <p:nvSpPr>
              <p:cNvPr id="283" name="Google Shape;283;p26"/>
              <p:cNvSpPr/>
              <p:nvPr/>
            </p:nvSpPr>
            <p:spPr>
              <a:xfrm>
                <a:off x="658150" y="3892925"/>
                <a:ext cx="2281200" cy="647100"/>
              </a:xfrm>
              <a:prstGeom prst="diamond">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b="1"/>
                  <a:t>Reached until </a:t>
                </a:r>
                <a:r>
                  <a:rPr lang="en-US" altLang="en-GB" sz="800" b="1"/>
                  <a:t>29000 ~ 32000</a:t>
                </a:r>
                <a:r>
                  <a:rPr lang="en-GB" sz="800" b="1"/>
                  <a:t> iteration? </a:t>
                </a:r>
                <a:endParaRPr sz="800" b="1"/>
              </a:p>
            </p:txBody>
          </p:sp>
          <p:cxnSp>
            <p:nvCxnSpPr>
              <p:cNvPr id="284" name="Google Shape;284;p26"/>
              <p:cNvCxnSpPr>
                <a:stCxn id="279" idx="2"/>
                <a:endCxn id="280" idx="0"/>
              </p:cNvCxnSpPr>
              <p:nvPr/>
            </p:nvCxnSpPr>
            <p:spPr>
              <a:xfrm flipH="1">
                <a:off x="1798825" y="546100"/>
                <a:ext cx="6600" cy="285300"/>
              </a:xfrm>
              <a:prstGeom prst="straightConnector1">
                <a:avLst/>
              </a:prstGeom>
              <a:noFill/>
              <a:ln w="9525" cap="flat" cmpd="sng">
                <a:solidFill>
                  <a:srgbClr val="000000"/>
                </a:solidFill>
                <a:prstDash val="solid"/>
                <a:round/>
                <a:headEnd type="none" w="med" len="med"/>
                <a:tailEnd type="triangle" w="med" len="med"/>
              </a:ln>
            </p:spPr>
          </p:cxnSp>
          <p:cxnSp>
            <p:nvCxnSpPr>
              <p:cNvPr id="285" name="Google Shape;285;p26"/>
              <p:cNvCxnSpPr>
                <a:stCxn id="280" idx="2"/>
                <a:endCxn id="281" idx="0"/>
              </p:cNvCxnSpPr>
              <p:nvPr/>
            </p:nvCxnSpPr>
            <p:spPr>
              <a:xfrm>
                <a:off x="1798750" y="1412800"/>
                <a:ext cx="0" cy="285600"/>
              </a:xfrm>
              <a:prstGeom prst="straightConnector1">
                <a:avLst/>
              </a:prstGeom>
              <a:noFill/>
              <a:ln w="9525" cap="flat" cmpd="sng">
                <a:solidFill>
                  <a:srgbClr val="000000"/>
                </a:solidFill>
                <a:prstDash val="solid"/>
                <a:round/>
                <a:headEnd type="none" w="med" len="med"/>
                <a:tailEnd type="triangle" w="med" len="med"/>
              </a:ln>
            </p:spPr>
          </p:cxnSp>
          <p:cxnSp>
            <p:nvCxnSpPr>
              <p:cNvPr id="286" name="Google Shape;286;p26"/>
              <p:cNvCxnSpPr>
                <a:stCxn id="281" idx="2"/>
                <a:endCxn id="282" idx="0"/>
              </p:cNvCxnSpPr>
              <p:nvPr/>
            </p:nvCxnSpPr>
            <p:spPr>
              <a:xfrm>
                <a:off x="1798750" y="2279775"/>
                <a:ext cx="0" cy="285600"/>
              </a:xfrm>
              <a:prstGeom prst="straightConnector1">
                <a:avLst/>
              </a:prstGeom>
              <a:noFill/>
              <a:ln w="9525" cap="flat" cmpd="sng">
                <a:solidFill>
                  <a:srgbClr val="000000"/>
                </a:solidFill>
                <a:prstDash val="solid"/>
                <a:round/>
                <a:headEnd type="none" w="med" len="med"/>
                <a:tailEnd type="triangle" w="med" len="med"/>
              </a:ln>
            </p:spPr>
          </p:cxnSp>
          <p:sp>
            <p:nvSpPr>
              <p:cNvPr id="287" name="Google Shape;287;p26"/>
              <p:cNvSpPr/>
              <p:nvPr/>
            </p:nvSpPr>
            <p:spPr>
              <a:xfrm>
                <a:off x="1645150" y="3432313"/>
                <a:ext cx="307200" cy="2850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88" name="Google Shape;288;p26"/>
              <p:cNvCxnSpPr>
                <a:stCxn id="282" idx="2"/>
                <a:endCxn id="287" idx="0"/>
              </p:cNvCxnSpPr>
              <p:nvPr/>
            </p:nvCxnSpPr>
            <p:spPr>
              <a:xfrm>
                <a:off x="1798750" y="3146750"/>
                <a:ext cx="0" cy="285600"/>
              </a:xfrm>
              <a:prstGeom prst="straightConnector1">
                <a:avLst/>
              </a:prstGeom>
              <a:noFill/>
              <a:ln w="9525" cap="flat" cmpd="sng">
                <a:solidFill>
                  <a:srgbClr val="000000"/>
                </a:solidFill>
                <a:prstDash val="solid"/>
                <a:round/>
                <a:headEnd type="none" w="med" len="med"/>
                <a:tailEnd type="triangle" w="med" len="med"/>
              </a:ln>
            </p:spPr>
          </p:cxnSp>
          <p:cxnSp>
            <p:nvCxnSpPr>
              <p:cNvPr id="289" name="Google Shape;289;p26"/>
              <p:cNvCxnSpPr>
                <a:stCxn id="287" idx="4"/>
                <a:endCxn id="283" idx="0"/>
              </p:cNvCxnSpPr>
              <p:nvPr/>
            </p:nvCxnSpPr>
            <p:spPr>
              <a:xfrm>
                <a:off x="1798750" y="3717313"/>
                <a:ext cx="0" cy="175500"/>
              </a:xfrm>
              <a:prstGeom prst="straightConnector1">
                <a:avLst/>
              </a:prstGeom>
              <a:noFill/>
              <a:ln w="9525" cap="flat" cmpd="sng">
                <a:solidFill>
                  <a:srgbClr val="000000"/>
                </a:solidFill>
                <a:prstDash val="solid"/>
                <a:round/>
                <a:headEnd type="none" w="med" len="med"/>
                <a:tailEnd type="triangle" w="med" len="med"/>
              </a:ln>
            </p:spPr>
          </p:cxnSp>
          <p:cxnSp>
            <p:nvCxnSpPr>
              <p:cNvPr id="290" name="Google Shape;290;p26"/>
              <p:cNvCxnSpPr>
                <a:stCxn id="283" idx="1"/>
                <a:endCxn id="287" idx="2"/>
              </p:cNvCxnSpPr>
              <p:nvPr/>
            </p:nvCxnSpPr>
            <p:spPr>
              <a:xfrm rot="10800000" flipH="1">
                <a:off x="658150" y="3574775"/>
                <a:ext cx="987000" cy="641700"/>
              </a:xfrm>
              <a:prstGeom prst="bentConnector3">
                <a:avLst>
                  <a:gd name="adj1" fmla="val -24126"/>
                </a:avLst>
              </a:prstGeom>
              <a:noFill/>
              <a:ln w="19050" cap="flat" cmpd="sng">
                <a:solidFill>
                  <a:srgbClr val="000000"/>
                </a:solidFill>
                <a:prstDash val="solid"/>
                <a:round/>
                <a:headEnd type="none" w="med" len="med"/>
                <a:tailEnd type="stealth" w="med" len="med"/>
              </a:ln>
            </p:spPr>
          </p:cxnSp>
          <p:sp>
            <p:nvSpPr>
              <p:cNvPr id="291" name="Google Shape;291;p26"/>
              <p:cNvSpPr txBox="1"/>
              <p:nvPr/>
            </p:nvSpPr>
            <p:spPr>
              <a:xfrm>
                <a:off x="420025" y="3892825"/>
                <a:ext cx="471600" cy="2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No</a:t>
                </a:r>
                <a:endParaRPr>
                  <a:latin typeface="Lato" panose="020F0502020204030203"/>
                  <a:ea typeface="Lato" panose="020F0502020204030203"/>
                  <a:cs typeface="Lato" panose="020F0502020204030203"/>
                  <a:sym typeface="Lato" panose="020F0502020204030203"/>
                </a:endParaRPr>
              </a:p>
            </p:txBody>
          </p:sp>
          <p:sp>
            <p:nvSpPr>
              <p:cNvPr id="292" name="Google Shape;292;p26"/>
              <p:cNvSpPr/>
              <p:nvPr/>
            </p:nvSpPr>
            <p:spPr>
              <a:xfrm>
                <a:off x="1645150" y="4715613"/>
                <a:ext cx="307200" cy="2850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A</a:t>
                </a:r>
                <a:endParaRPr lang="en-GB"/>
              </a:p>
            </p:txBody>
          </p:sp>
          <p:cxnSp>
            <p:nvCxnSpPr>
              <p:cNvPr id="293" name="Google Shape;293;p26"/>
              <p:cNvCxnSpPr>
                <a:stCxn id="283" idx="2"/>
                <a:endCxn id="292" idx="0"/>
              </p:cNvCxnSpPr>
              <p:nvPr/>
            </p:nvCxnSpPr>
            <p:spPr>
              <a:xfrm>
                <a:off x="1798750" y="4540025"/>
                <a:ext cx="0" cy="175500"/>
              </a:xfrm>
              <a:prstGeom prst="straightConnector1">
                <a:avLst/>
              </a:prstGeom>
              <a:noFill/>
              <a:ln w="9525" cap="flat" cmpd="sng">
                <a:solidFill>
                  <a:srgbClr val="000000"/>
                </a:solidFill>
                <a:prstDash val="solid"/>
                <a:round/>
                <a:headEnd type="none" w="med" len="med"/>
                <a:tailEnd type="triangle" w="med" len="med"/>
              </a:ln>
            </p:spPr>
          </p:cxnSp>
          <p:sp>
            <p:nvSpPr>
              <p:cNvPr id="294" name="Google Shape;294;p26"/>
              <p:cNvSpPr/>
              <p:nvPr/>
            </p:nvSpPr>
            <p:spPr>
              <a:xfrm>
                <a:off x="3660075" y="1225138"/>
                <a:ext cx="307200" cy="2850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A</a:t>
                </a:r>
                <a:endParaRPr lang="en-GB"/>
              </a:p>
            </p:txBody>
          </p:sp>
          <p:sp>
            <p:nvSpPr>
              <p:cNvPr id="295" name="Google Shape;295;p26"/>
              <p:cNvSpPr/>
              <p:nvPr/>
            </p:nvSpPr>
            <p:spPr>
              <a:xfrm>
                <a:off x="3201075" y="1714050"/>
                <a:ext cx="1225200" cy="384000"/>
              </a:xfrm>
              <a:prstGeom prst="parallelogram">
                <a:avLst>
                  <a:gd name="adj" fmla="val 25000"/>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Model</a:t>
                </a:r>
                <a:endParaRPr lang="en-GB"/>
              </a:p>
            </p:txBody>
          </p:sp>
          <p:sp>
            <p:nvSpPr>
              <p:cNvPr id="296" name="Google Shape;296;p26"/>
              <p:cNvSpPr/>
              <p:nvPr/>
            </p:nvSpPr>
            <p:spPr>
              <a:xfrm>
                <a:off x="3000375" y="2278750"/>
                <a:ext cx="1626600" cy="692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300" b="1"/>
                  <a:t>Change Threshold</a:t>
                </a:r>
                <a:endParaRPr sz="1300" b="1"/>
              </a:p>
            </p:txBody>
          </p:sp>
          <p:cxnSp>
            <p:nvCxnSpPr>
              <p:cNvPr id="297" name="Google Shape;297;p26"/>
              <p:cNvCxnSpPr>
                <a:endCxn id="295" idx="0"/>
              </p:cNvCxnSpPr>
              <p:nvPr/>
            </p:nvCxnSpPr>
            <p:spPr>
              <a:xfrm>
                <a:off x="3813675" y="1510050"/>
                <a:ext cx="0" cy="204000"/>
              </a:xfrm>
              <a:prstGeom prst="straightConnector1">
                <a:avLst/>
              </a:prstGeom>
              <a:noFill/>
              <a:ln w="19050" cap="flat" cmpd="sng">
                <a:solidFill>
                  <a:srgbClr val="000000"/>
                </a:solidFill>
                <a:prstDash val="solid"/>
                <a:round/>
                <a:headEnd type="none" w="med" len="med"/>
                <a:tailEnd type="triangle" w="med" len="med"/>
              </a:ln>
            </p:spPr>
          </p:cxnSp>
          <p:cxnSp>
            <p:nvCxnSpPr>
              <p:cNvPr id="298" name="Google Shape;298;p26"/>
              <p:cNvCxnSpPr>
                <a:stCxn id="295" idx="4"/>
                <a:endCxn id="296" idx="0"/>
              </p:cNvCxnSpPr>
              <p:nvPr/>
            </p:nvCxnSpPr>
            <p:spPr>
              <a:xfrm>
                <a:off x="3813675" y="2098050"/>
                <a:ext cx="0" cy="180600"/>
              </a:xfrm>
              <a:prstGeom prst="straightConnector1">
                <a:avLst/>
              </a:prstGeom>
              <a:noFill/>
              <a:ln w="19050" cap="flat" cmpd="sng">
                <a:solidFill>
                  <a:srgbClr val="000000"/>
                </a:solidFill>
                <a:prstDash val="solid"/>
                <a:round/>
                <a:headEnd type="none" w="med" len="med"/>
                <a:tailEnd type="triangle" w="med" len="med"/>
              </a:ln>
            </p:spPr>
          </p:cxnSp>
          <p:sp>
            <p:nvSpPr>
              <p:cNvPr id="299" name="Google Shape;299;p26"/>
              <p:cNvSpPr/>
              <p:nvPr/>
            </p:nvSpPr>
            <p:spPr>
              <a:xfrm>
                <a:off x="3000375" y="3299375"/>
                <a:ext cx="1626600" cy="692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300" b="1"/>
                  <a:t>Analyze the result</a:t>
                </a:r>
                <a:endParaRPr sz="1300" b="1"/>
              </a:p>
            </p:txBody>
          </p:sp>
          <p:cxnSp>
            <p:nvCxnSpPr>
              <p:cNvPr id="300" name="Google Shape;300;p26"/>
              <p:cNvCxnSpPr>
                <a:stCxn id="296" idx="2"/>
                <a:endCxn id="299" idx="0"/>
              </p:cNvCxnSpPr>
              <p:nvPr/>
            </p:nvCxnSpPr>
            <p:spPr>
              <a:xfrm>
                <a:off x="3813675" y="2971150"/>
                <a:ext cx="0" cy="328200"/>
              </a:xfrm>
              <a:prstGeom prst="straightConnector1">
                <a:avLst/>
              </a:prstGeom>
              <a:noFill/>
              <a:ln w="9525" cap="flat" cmpd="sng">
                <a:solidFill>
                  <a:srgbClr val="000000"/>
                </a:solidFill>
                <a:prstDash val="solid"/>
                <a:round/>
                <a:headEnd type="none" w="med" len="med"/>
                <a:tailEnd type="triangle" w="med" len="med"/>
              </a:ln>
            </p:spPr>
          </p:cxnSp>
        </p:grpSp>
        <p:sp>
          <p:nvSpPr>
            <p:cNvPr id="301" name="Google Shape;301;p26"/>
            <p:cNvSpPr txBox="1"/>
            <p:nvPr/>
          </p:nvSpPr>
          <p:spPr>
            <a:xfrm>
              <a:off x="1220850" y="4432663"/>
              <a:ext cx="471600" cy="2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yes</a:t>
              </a:r>
              <a:endParaRPr>
                <a:latin typeface="Lato" panose="020F0502020204030203"/>
                <a:ea typeface="Lato" panose="020F0502020204030203"/>
                <a:cs typeface="Lato" panose="020F0502020204030203"/>
                <a:sym typeface="Lato" panose="020F0502020204030203"/>
              </a:endParaRPr>
            </a:p>
          </p:txBody>
        </p:sp>
      </p:grpSp>
      <p:pic>
        <p:nvPicPr>
          <p:cNvPr id="302" name="Google Shape;302;p26"/>
          <p:cNvPicPr preferRelativeResize="0"/>
          <p:nvPr/>
        </p:nvPicPr>
        <p:blipFill>
          <a:blip r:embed="rId1"/>
          <a:stretch>
            <a:fillRect/>
          </a:stretch>
        </p:blipFill>
        <p:spPr>
          <a:xfrm>
            <a:off x="1524900" y="676838"/>
            <a:ext cx="2587700" cy="4042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02"/>
                                        </p:tgtEl>
                                      </p:cBhvr>
                                    </p:animEffect>
                                    <p:set>
                                      <p:cBhvr>
                                        <p:cTn id="7" dur="1" fill="hold">
                                          <p:stCondLst>
                                            <p:cond delay="1000"/>
                                          </p:stCondLst>
                                        </p:cTn>
                                        <p:tgtEl>
                                          <p:spTgt spid="30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77"/>
                                        </p:tgtEl>
                                        <p:attrNameLst>
                                          <p:attrName>style.visibility</p:attrName>
                                        </p:attrNameLst>
                                      </p:cBhvr>
                                      <p:to>
                                        <p:strVal val="visible"/>
                                      </p:to>
                                    </p:set>
                                    <p:animEffect transition="in" filter="fade">
                                      <p:cBhvr>
                                        <p:cTn id="10"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06" name="Shape 306"/>
        <p:cNvGrpSpPr/>
        <p:nvPr/>
      </p:nvGrpSpPr>
      <p:grpSpPr>
        <a:xfrm>
          <a:off x="0" y="0"/>
          <a:ext cx="0" cy="0"/>
          <a:chOff x="0" y="0"/>
          <a:chExt cx="0" cy="0"/>
        </a:xfrm>
      </p:grpSpPr>
      <p:sp>
        <p:nvSpPr>
          <p:cNvPr id="307" name="Google Shape;307;p27"/>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Test result</a:t>
            </a:r>
            <a:endParaRPr>
              <a:solidFill>
                <a:srgbClr val="000000"/>
              </a:solidFill>
            </a:endParaRPr>
          </a:p>
        </p:txBody>
      </p:sp>
      <p:sp>
        <p:nvSpPr>
          <p:cNvPr id="308" name="Google Shape;308;p27"/>
          <p:cNvSpPr txBox="1"/>
          <p:nvPr>
            <p:ph type="body" idx="1"/>
          </p:nvPr>
        </p:nvSpPr>
        <p:spPr>
          <a:xfrm>
            <a:off x="464000" y="1512700"/>
            <a:ext cx="36156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Lost function value</a:t>
            </a:r>
            <a:endParaRPr>
              <a:solidFill>
                <a:srgbClr val="000000"/>
              </a:solidFill>
            </a:endParaRPr>
          </a:p>
          <a:p>
            <a:pPr marL="0" lvl="0" indent="0" algn="l" rtl="0">
              <a:spcBef>
                <a:spcPts val="1600"/>
              </a:spcBef>
              <a:spcAft>
                <a:spcPts val="0"/>
              </a:spcAft>
              <a:buNone/>
            </a:pPr>
            <a:endParaRPr>
              <a:solidFill>
                <a:srgbClr val="000000"/>
              </a:solidFill>
            </a:endParaRPr>
          </a:p>
          <a:p>
            <a:pPr marL="0" lvl="0" indent="0" algn="l" rtl="0">
              <a:spcBef>
                <a:spcPts val="1600"/>
              </a:spcBef>
              <a:spcAft>
                <a:spcPts val="0"/>
              </a:spcAft>
              <a:buNone/>
            </a:pPr>
            <a:r>
              <a:rPr lang="en-GB">
                <a:solidFill>
                  <a:srgbClr val="000000"/>
                </a:solidFill>
              </a:rPr>
              <a:t>Average loss decrease from initial point </a:t>
            </a:r>
            <a:r>
              <a:rPr lang="en-GB" u="sng">
                <a:solidFill>
                  <a:srgbClr val="000000"/>
                </a:solidFill>
              </a:rPr>
              <a:t>+</a:t>
            </a:r>
            <a:r>
              <a:rPr lang="en-GB">
                <a:solidFill>
                  <a:srgbClr val="000000"/>
                </a:solidFill>
              </a:rPr>
              <a:t> 5% become 1.4504% at iteration 31663</a:t>
            </a:r>
            <a:endParaRPr>
              <a:solidFill>
                <a:srgbClr val="000000"/>
              </a:solidFill>
            </a:endParaRPr>
          </a:p>
          <a:p>
            <a:pPr marL="0" lvl="0" indent="0" algn="l" rtl="0">
              <a:spcBef>
                <a:spcPts val="1600"/>
              </a:spcBef>
              <a:spcAft>
                <a:spcPts val="1600"/>
              </a:spcAft>
              <a:buNone/>
            </a:pPr>
            <a:endParaRPr>
              <a:solidFill>
                <a:srgbClr val="000000"/>
              </a:solidFill>
            </a:endParaRPr>
          </a:p>
        </p:txBody>
      </p:sp>
      <p:pic>
        <p:nvPicPr>
          <p:cNvPr id="309" name="Google Shape;309;p27"/>
          <p:cNvPicPr preferRelativeResize="0"/>
          <p:nvPr/>
        </p:nvPicPr>
        <p:blipFill>
          <a:blip r:embed="rId1"/>
          <a:stretch>
            <a:fillRect/>
          </a:stretch>
        </p:blipFill>
        <p:spPr>
          <a:xfrm>
            <a:off x="4232000" y="49425"/>
            <a:ext cx="4738975" cy="4941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13" name="Shape 313"/>
        <p:cNvGrpSpPr/>
        <p:nvPr/>
      </p:nvGrpSpPr>
      <p:grpSpPr>
        <a:xfrm>
          <a:off x="0" y="0"/>
          <a:ext cx="0" cy="0"/>
          <a:chOff x="0" y="0"/>
          <a:chExt cx="0" cy="0"/>
        </a:xfrm>
      </p:grpSpPr>
      <p:sp>
        <p:nvSpPr>
          <p:cNvPr id="314" name="Google Shape;314;p28"/>
          <p:cNvSpPr txBox="1"/>
          <p:nvPr>
            <p:ph type="title"/>
          </p:nvPr>
        </p:nvSpPr>
        <p:spPr>
          <a:xfrm>
            <a:off x="993750" y="130500"/>
            <a:ext cx="1659000" cy="5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990000"/>
                </a:solidFill>
              </a:rPr>
              <a:t>Output</a:t>
            </a:r>
            <a:endParaRPr sz="3000" b="1">
              <a:solidFill>
                <a:srgbClr val="990000"/>
              </a:solidFill>
            </a:endParaRPr>
          </a:p>
        </p:txBody>
      </p:sp>
      <p:pic>
        <p:nvPicPr>
          <p:cNvPr id="315" name="Google Shape;315;p28"/>
          <p:cNvPicPr preferRelativeResize="0"/>
          <p:nvPr/>
        </p:nvPicPr>
        <p:blipFill rotWithShape="1">
          <a:blip r:embed="rId1"/>
          <a:srcRect l="22389" r="22383"/>
          <a:stretch>
            <a:fillRect/>
          </a:stretch>
        </p:blipFill>
        <p:spPr>
          <a:xfrm>
            <a:off x="1450665" y="1529675"/>
            <a:ext cx="6242675" cy="3380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19" name="Shape 319"/>
        <p:cNvGrpSpPr/>
        <p:nvPr/>
      </p:nvGrpSpPr>
      <p:grpSpPr>
        <a:xfrm>
          <a:off x="0" y="0"/>
          <a:ext cx="0" cy="0"/>
          <a:chOff x="0" y="0"/>
          <a:chExt cx="0" cy="0"/>
        </a:xfrm>
      </p:grpSpPr>
      <p:sp>
        <p:nvSpPr>
          <p:cNvPr id="320" name="Google Shape;320;p29"/>
          <p:cNvSpPr txBox="1"/>
          <p:nvPr>
            <p:ph type="title"/>
          </p:nvPr>
        </p:nvSpPr>
        <p:spPr>
          <a:xfrm>
            <a:off x="993750" y="130500"/>
            <a:ext cx="4273800" cy="5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990000"/>
                </a:solidFill>
              </a:rPr>
              <a:t>Output Evaluation </a:t>
            </a:r>
            <a:endParaRPr sz="3000" b="1">
              <a:solidFill>
                <a:srgbClr val="990000"/>
              </a:solidFill>
            </a:endParaRPr>
          </a:p>
        </p:txBody>
      </p:sp>
      <p:sp>
        <p:nvSpPr>
          <p:cNvPr id="321" name="Google Shape;321;p29"/>
          <p:cNvSpPr txBox="1"/>
          <p:nvPr/>
        </p:nvSpPr>
        <p:spPr>
          <a:xfrm>
            <a:off x="1285875" y="3533625"/>
            <a:ext cx="31281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Learning rate : 0.1, Confident: 0.5, Threshold: 0.3</a:t>
            </a:r>
            <a:endParaRPr>
              <a:latin typeface="Lato" panose="020F0502020204030203"/>
              <a:ea typeface="Lato" panose="020F0502020204030203"/>
              <a:cs typeface="Lato" panose="020F0502020204030203"/>
              <a:sym typeface="Lato" panose="020F0502020204030203"/>
            </a:endParaRPr>
          </a:p>
        </p:txBody>
      </p:sp>
      <p:pic>
        <p:nvPicPr>
          <p:cNvPr id="322" name="Google Shape;322;p29"/>
          <p:cNvPicPr preferRelativeResize="0"/>
          <p:nvPr/>
        </p:nvPicPr>
        <p:blipFill>
          <a:blip r:embed="rId1"/>
          <a:stretch>
            <a:fillRect/>
          </a:stretch>
        </p:blipFill>
        <p:spPr>
          <a:xfrm>
            <a:off x="1285875" y="901936"/>
            <a:ext cx="3128100" cy="2377751"/>
          </a:xfrm>
          <a:prstGeom prst="rect">
            <a:avLst/>
          </a:prstGeom>
          <a:noFill/>
          <a:ln>
            <a:noFill/>
          </a:ln>
        </p:spPr>
      </p:pic>
      <p:sp>
        <p:nvSpPr>
          <p:cNvPr id="323" name="Google Shape;323;p29"/>
          <p:cNvSpPr txBox="1"/>
          <p:nvPr/>
        </p:nvSpPr>
        <p:spPr>
          <a:xfrm>
            <a:off x="5124825" y="3473400"/>
            <a:ext cx="31281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Learning rate : 0.01, Confident: 0.5, Threshold: 0.3</a:t>
            </a:r>
            <a:endParaRPr>
              <a:latin typeface="Lato" panose="020F0502020204030203"/>
              <a:ea typeface="Lato" panose="020F0502020204030203"/>
              <a:cs typeface="Lato" panose="020F0502020204030203"/>
              <a:sym typeface="Lato" panose="020F0502020204030203"/>
            </a:endParaRPr>
          </a:p>
        </p:txBody>
      </p:sp>
      <p:pic>
        <p:nvPicPr>
          <p:cNvPr id="324" name="Google Shape;324;p29"/>
          <p:cNvPicPr preferRelativeResize="0"/>
          <p:nvPr/>
        </p:nvPicPr>
        <p:blipFill>
          <a:blip r:embed="rId2"/>
          <a:stretch>
            <a:fillRect/>
          </a:stretch>
        </p:blipFill>
        <p:spPr>
          <a:xfrm>
            <a:off x="5115138" y="901926"/>
            <a:ext cx="3147466" cy="2377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28" name="Shape 328"/>
        <p:cNvGrpSpPr/>
        <p:nvPr/>
      </p:nvGrpSpPr>
      <p:grpSpPr>
        <a:xfrm>
          <a:off x="0" y="0"/>
          <a:ext cx="0" cy="0"/>
          <a:chOff x="0" y="0"/>
          <a:chExt cx="0" cy="0"/>
        </a:xfrm>
      </p:grpSpPr>
      <p:sp>
        <p:nvSpPr>
          <p:cNvPr id="329" name="Google Shape;329;p30"/>
          <p:cNvSpPr txBox="1"/>
          <p:nvPr/>
        </p:nvSpPr>
        <p:spPr>
          <a:xfrm>
            <a:off x="1285875" y="3533625"/>
            <a:ext cx="31281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Learning rate : 0.001, Confident: 0.5, Threshold: 0.3</a:t>
            </a:r>
            <a:endParaRPr>
              <a:latin typeface="Lato" panose="020F0502020204030203"/>
              <a:ea typeface="Lato" panose="020F0502020204030203"/>
              <a:cs typeface="Lato" panose="020F0502020204030203"/>
              <a:sym typeface="Lato" panose="020F0502020204030203"/>
            </a:endParaRPr>
          </a:p>
        </p:txBody>
      </p:sp>
      <p:sp>
        <p:nvSpPr>
          <p:cNvPr id="330" name="Google Shape;330;p30"/>
          <p:cNvSpPr txBox="1"/>
          <p:nvPr/>
        </p:nvSpPr>
        <p:spPr>
          <a:xfrm>
            <a:off x="5285775" y="3533625"/>
            <a:ext cx="31281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Learning rate : 0.0001, Confident: 0.5, Threshold: 0.3</a:t>
            </a:r>
            <a:endParaRPr>
              <a:latin typeface="Lato" panose="020F0502020204030203"/>
              <a:ea typeface="Lato" panose="020F0502020204030203"/>
              <a:cs typeface="Lato" panose="020F0502020204030203"/>
              <a:sym typeface="Lato" panose="020F0502020204030203"/>
            </a:endParaRPr>
          </a:p>
        </p:txBody>
      </p:sp>
      <p:pic>
        <p:nvPicPr>
          <p:cNvPr id="331" name="Google Shape;331;p30"/>
          <p:cNvPicPr preferRelativeResize="0"/>
          <p:nvPr/>
        </p:nvPicPr>
        <p:blipFill>
          <a:blip r:embed="rId1"/>
          <a:stretch>
            <a:fillRect/>
          </a:stretch>
        </p:blipFill>
        <p:spPr>
          <a:xfrm>
            <a:off x="1261875" y="1001618"/>
            <a:ext cx="3176101" cy="2379607"/>
          </a:xfrm>
          <a:prstGeom prst="rect">
            <a:avLst/>
          </a:prstGeom>
          <a:noFill/>
          <a:ln>
            <a:noFill/>
          </a:ln>
        </p:spPr>
      </p:pic>
      <p:pic>
        <p:nvPicPr>
          <p:cNvPr id="332" name="Google Shape;332;p30"/>
          <p:cNvPicPr preferRelativeResize="0"/>
          <p:nvPr/>
        </p:nvPicPr>
        <p:blipFill>
          <a:blip r:embed="rId2"/>
          <a:stretch>
            <a:fillRect/>
          </a:stretch>
        </p:blipFill>
        <p:spPr>
          <a:xfrm>
            <a:off x="5215774" y="1001625"/>
            <a:ext cx="3268122" cy="2379600"/>
          </a:xfrm>
          <a:prstGeom prst="rect">
            <a:avLst/>
          </a:prstGeom>
          <a:noFill/>
          <a:ln>
            <a:noFill/>
          </a:ln>
        </p:spPr>
      </p:pic>
      <p:sp>
        <p:nvSpPr>
          <p:cNvPr id="333" name="Google Shape;333;p30"/>
          <p:cNvSpPr txBox="1"/>
          <p:nvPr/>
        </p:nvSpPr>
        <p:spPr>
          <a:xfrm>
            <a:off x="1428750" y="4227625"/>
            <a:ext cx="6286500" cy="43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Lato" panose="020F0502020204030203"/>
                <a:ea typeface="Lato" panose="020F0502020204030203"/>
                <a:cs typeface="Lato" panose="020F0502020204030203"/>
                <a:sym typeface="Lato" panose="020F0502020204030203"/>
              </a:rPr>
              <a:t>The smaller value of the learning rate, the system can recognize more object  </a:t>
            </a:r>
            <a:endParaRPr>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37" name="Shape 337"/>
        <p:cNvGrpSpPr/>
        <p:nvPr/>
      </p:nvGrpSpPr>
      <p:grpSpPr>
        <a:xfrm>
          <a:off x="0" y="0"/>
          <a:ext cx="0" cy="0"/>
          <a:chOff x="0" y="0"/>
          <a:chExt cx="0" cy="0"/>
        </a:xfrm>
      </p:grpSpPr>
      <p:grpSp>
        <p:nvGrpSpPr>
          <p:cNvPr id="338" name="Google Shape;338;p31"/>
          <p:cNvGrpSpPr/>
          <p:nvPr/>
        </p:nvGrpSpPr>
        <p:grpSpPr>
          <a:xfrm>
            <a:off x="320060" y="940640"/>
            <a:ext cx="2565337" cy="2785258"/>
            <a:chOff x="1261875" y="1001618"/>
            <a:chExt cx="3176101" cy="3281407"/>
          </a:xfrm>
        </p:grpSpPr>
        <p:sp>
          <p:nvSpPr>
            <p:cNvPr id="339" name="Google Shape;339;p31"/>
            <p:cNvSpPr txBox="1"/>
            <p:nvPr/>
          </p:nvSpPr>
          <p:spPr>
            <a:xfrm>
              <a:off x="1285875" y="3533625"/>
              <a:ext cx="31281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Learning rate : 0.01, Confident: 0.1, Threshold: 0.3</a:t>
              </a:r>
              <a:endParaRPr>
                <a:latin typeface="Lato" panose="020F0502020204030203"/>
                <a:ea typeface="Lato" panose="020F0502020204030203"/>
                <a:cs typeface="Lato" panose="020F0502020204030203"/>
                <a:sym typeface="Lato" panose="020F0502020204030203"/>
              </a:endParaRPr>
            </a:p>
          </p:txBody>
        </p:sp>
        <p:pic>
          <p:nvPicPr>
            <p:cNvPr id="340" name="Google Shape;340;p31"/>
            <p:cNvPicPr preferRelativeResize="0"/>
            <p:nvPr/>
          </p:nvPicPr>
          <p:blipFill rotWithShape="1">
            <a:blip r:embed="rId1"/>
            <a:srcRect l="258" r="258"/>
            <a:stretch>
              <a:fillRect/>
            </a:stretch>
          </p:blipFill>
          <p:spPr>
            <a:xfrm>
              <a:off x="1261875" y="1001618"/>
              <a:ext cx="3176101" cy="2379606"/>
            </a:xfrm>
            <a:prstGeom prst="rect">
              <a:avLst/>
            </a:prstGeom>
            <a:noFill/>
            <a:ln>
              <a:noFill/>
            </a:ln>
          </p:spPr>
        </p:pic>
      </p:grpSp>
      <p:grpSp>
        <p:nvGrpSpPr>
          <p:cNvPr id="341" name="Google Shape;341;p31"/>
          <p:cNvGrpSpPr/>
          <p:nvPr/>
        </p:nvGrpSpPr>
        <p:grpSpPr>
          <a:xfrm>
            <a:off x="3290720" y="953812"/>
            <a:ext cx="2683010" cy="2711418"/>
            <a:chOff x="5215774" y="1001625"/>
            <a:chExt cx="3432715" cy="3281397"/>
          </a:xfrm>
        </p:grpSpPr>
        <p:sp>
          <p:nvSpPr>
            <p:cNvPr id="342" name="Google Shape;342;p31"/>
            <p:cNvSpPr txBox="1"/>
            <p:nvPr/>
          </p:nvSpPr>
          <p:spPr>
            <a:xfrm>
              <a:off x="5285789" y="3533622"/>
              <a:ext cx="33627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Learning rate : 0.01, Confident: 0.3, Threshold: 0.3</a:t>
              </a:r>
              <a:endParaRPr>
                <a:latin typeface="Lato" panose="020F0502020204030203"/>
                <a:ea typeface="Lato" panose="020F0502020204030203"/>
                <a:cs typeface="Lato" panose="020F0502020204030203"/>
                <a:sym typeface="Lato" panose="020F0502020204030203"/>
              </a:endParaRPr>
            </a:p>
          </p:txBody>
        </p:sp>
        <p:pic>
          <p:nvPicPr>
            <p:cNvPr id="343" name="Google Shape;343;p31"/>
            <p:cNvPicPr preferRelativeResize="0"/>
            <p:nvPr/>
          </p:nvPicPr>
          <p:blipFill rotWithShape="1">
            <a:blip r:embed="rId2"/>
            <a:srcRect t="1181" b="1181"/>
            <a:stretch>
              <a:fillRect/>
            </a:stretch>
          </p:blipFill>
          <p:spPr>
            <a:xfrm>
              <a:off x="5215774" y="1001625"/>
              <a:ext cx="3268121" cy="2379600"/>
            </a:xfrm>
            <a:prstGeom prst="rect">
              <a:avLst/>
            </a:prstGeom>
            <a:noFill/>
            <a:ln>
              <a:noFill/>
            </a:ln>
          </p:spPr>
        </p:pic>
      </p:grpSp>
      <p:grpSp>
        <p:nvGrpSpPr>
          <p:cNvPr id="344" name="Google Shape;344;p31"/>
          <p:cNvGrpSpPr/>
          <p:nvPr/>
        </p:nvGrpSpPr>
        <p:grpSpPr>
          <a:xfrm>
            <a:off x="6186395" y="942764"/>
            <a:ext cx="2602179" cy="2692394"/>
            <a:chOff x="1261875" y="1001618"/>
            <a:chExt cx="3176101" cy="3281407"/>
          </a:xfrm>
        </p:grpSpPr>
        <p:sp>
          <p:nvSpPr>
            <p:cNvPr id="345" name="Google Shape;345;p31"/>
            <p:cNvSpPr txBox="1"/>
            <p:nvPr/>
          </p:nvSpPr>
          <p:spPr>
            <a:xfrm>
              <a:off x="1285875" y="3533625"/>
              <a:ext cx="31281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Learning rate : 0.01, Confident: 0.7, Threshold: 0.3</a:t>
              </a:r>
              <a:endParaRPr>
                <a:latin typeface="Lato" panose="020F0502020204030203"/>
                <a:ea typeface="Lato" panose="020F0502020204030203"/>
                <a:cs typeface="Lato" panose="020F0502020204030203"/>
                <a:sym typeface="Lato" panose="020F0502020204030203"/>
              </a:endParaRPr>
            </a:p>
          </p:txBody>
        </p:sp>
        <p:pic>
          <p:nvPicPr>
            <p:cNvPr id="346" name="Google Shape;346;p31"/>
            <p:cNvPicPr preferRelativeResize="0"/>
            <p:nvPr/>
          </p:nvPicPr>
          <p:blipFill rotWithShape="1">
            <a:blip r:embed="rId3"/>
            <a:srcRect t="49" b="49"/>
            <a:stretch>
              <a:fillRect/>
            </a:stretch>
          </p:blipFill>
          <p:spPr>
            <a:xfrm>
              <a:off x="1261875" y="1001618"/>
              <a:ext cx="3176101" cy="2379607"/>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330825" y="166675"/>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000000"/>
                </a:solidFill>
              </a:rPr>
              <a:t>Outline</a:t>
            </a:r>
            <a:endParaRPr b="1">
              <a:solidFill>
                <a:srgbClr val="000000"/>
              </a:solidFill>
            </a:endParaRPr>
          </a:p>
        </p:txBody>
      </p:sp>
      <p:sp>
        <p:nvSpPr>
          <p:cNvPr id="142" name="Google Shape;142;p14"/>
          <p:cNvSpPr txBox="1"/>
          <p:nvPr>
            <p:ph type="body" idx="4294967295"/>
          </p:nvPr>
        </p:nvSpPr>
        <p:spPr>
          <a:xfrm>
            <a:off x="330825" y="1159300"/>
            <a:ext cx="7505700" cy="29361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Clr>
                <a:srgbClr val="000000"/>
              </a:buClr>
              <a:buSzPts val="2400"/>
              <a:buFont typeface="Nunito SemiBold" panose="00000500000000000000"/>
              <a:buAutoNum type="arabicPeriod"/>
            </a:pPr>
            <a:r>
              <a:rPr lang="en-GB" sz="1800">
                <a:solidFill>
                  <a:srgbClr val="000000"/>
                </a:solidFill>
                <a:latin typeface="Nunito SemiBold" panose="00000500000000000000"/>
                <a:ea typeface="Nunito SemiBold" panose="00000500000000000000"/>
                <a:cs typeface="Nunito SemiBold" panose="00000500000000000000"/>
                <a:sym typeface="Nunito SemiBold" panose="00000500000000000000"/>
              </a:rPr>
              <a:t>Visual Recognition</a:t>
            </a:r>
            <a:endParaRPr sz="1800">
              <a:solidFill>
                <a:srgbClr val="000000"/>
              </a:solidFill>
              <a:latin typeface="Nunito SemiBold" panose="00000500000000000000"/>
              <a:ea typeface="Nunito SemiBold" panose="00000500000000000000"/>
              <a:cs typeface="Nunito SemiBold" panose="00000500000000000000"/>
              <a:sym typeface="Nunito SemiBold" panose="00000500000000000000"/>
            </a:endParaRPr>
          </a:p>
          <a:p>
            <a:pPr marL="457200" lvl="0" indent="-381000" algn="l" rtl="0">
              <a:lnSpc>
                <a:spcPct val="150000"/>
              </a:lnSpc>
              <a:spcBef>
                <a:spcPts val="0"/>
              </a:spcBef>
              <a:spcAft>
                <a:spcPts val="0"/>
              </a:spcAft>
              <a:buClr>
                <a:srgbClr val="000000"/>
              </a:buClr>
              <a:buSzPts val="2400"/>
              <a:buFont typeface="Nunito SemiBold" panose="00000500000000000000"/>
              <a:buAutoNum type="arabicPeriod"/>
            </a:pPr>
            <a:r>
              <a:rPr lang="en-GB" sz="1800">
                <a:solidFill>
                  <a:srgbClr val="000000"/>
                </a:solidFill>
                <a:latin typeface="Nunito SemiBold" panose="00000500000000000000"/>
                <a:ea typeface="Nunito SemiBold" panose="00000500000000000000"/>
                <a:cs typeface="Nunito SemiBold" panose="00000500000000000000"/>
                <a:sym typeface="Nunito SemiBold" panose="00000500000000000000"/>
              </a:rPr>
              <a:t>CNN on Visual Recognition</a:t>
            </a:r>
            <a:endParaRPr sz="1800">
              <a:solidFill>
                <a:srgbClr val="000000"/>
              </a:solidFill>
              <a:latin typeface="Nunito SemiBold" panose="00000500000000000000"/>
              <a:ea typeface="Nunito SemiBold" panose="00000500000000000000"/>
              <a:cs typeface="Nunito SemiBold" panose="00000500000000000000"/>
              <a:sym typeface="Nunito SemiBold" panose="00000500000000000000"/>
            </a:endParaRPr>
          </a:p>
          <a:p>
            <a:pPr marL="457200" lvl="0" indent="-381000" algn="l" rtl="0">
              <a:lnSpc>
                <a:spcPct val="150000"/>
              </a:lnSpc>
              <a:spcBef>
                <a:spcPts val="0"/>
              </a:spcBef>
              <a:spcAft>
                <a:spcPts val="0"/>
              </a:spcAft>
              <a:buClr>
                <a:srgbClr val="000000"/>
              </a:buClr>
              <a:buSzPts val="2400"/>
              <a:buFont typeface="Nunito SemiBold" panose="00000500000000000000"/>
              <a:buAutoNum type="arabicPeriod"/>
            </a:pPr>
            <a:r>
              <a:rPr lang="en-GB" sz="1800">
                <a:solidFill>
                  <a:srgbClr val="000000"/>
                </a:solidFill>
                <a:latin typeface="Nunito SemiBold" panose="00000500000000000000"/>
                <a:ea typeface="Nunito SemiBold" panose="00000500000000000000"/>
                <a:cs typeface="Nunito SemiBold" panose="00000500000000000000"/>
                <a:sym typeface="Nunito SemiBold" panose="00000500000000000000"/>
              </a:rPr>
              <a:t>System Architecture </a:t>
            </a:r>
            <a:endParaRPr sz="1800">
              <a:solidFill>
                <a:srgbClr val="000000"/>
              </a:solidFill>
              <a:latin typeface="Nunito SemiBold" panose="00000500000000000000"/>
              <a:ea typeface="Nunito SemiBold" panose="00000500000000000000"/>
              <a:cs typeface="Nunito SemiBold" panose="00000500000000000000"/>
              <a:sym typeface="Nunito SemiBold" panose="00000500000000000000"/>
            </a:endParaRPr>
          </a:p>
          <a:p>
            <a:pPr marL="457200" lvl="0" indent="-381000" algn="l" rtl="0">
              <a:lnSpc>
                <a:spcPct val="150000"/>
              </a:lnSpc>
              <a:spcBef>
                <a:spcPts val="0"/>
              </a:spcBef>
              <a:spcAft>
                <a:spcPts val="0"/>
              </a:spcAft>
              <a:buClr>
                <a:srgbClr val="000000"/>
              </a:buClr>
              <a:buSzPts val="2400"/>
              <a:buFont typeface="Nunito SemiBold" panose="00000500000000000000"/>
              <a:buAutoNum type="arabicPeriod"/>
            </a:pPr>
            <a:r>
              <a:rPr lang="en-US" altLang="en-GB" sz="1800">
                <a:solidFill>
                  <a:srgbClr val="000000"/>
                </a:solidFill>
                <a:latin typeface="Nunito SemiBold" panose="00000500000000000000"/>
                <a:ea typeface="Nunito SemiBold" panose="00000500000000000000"/>
                <a:cs typeface="Nunito SemiBold" panose="00000500000000000000"/>
                <a:sym typeface="Nunito SemiBold" panose="00000500000000000000"/>
              </a:rPr>
              <a:t>Result</a:t>
            </a:r>
            <a:endParaRPr lang="en-US" altLang="en-GB" sz="1800">
              <a:solidFill>
                <a:srgbClr val="000000"/>
              </a:solidFill>
              <a:latin typeface="Nunito SemiBold" panose="00000500000000000000"/>
              <a:ea typeface="Nunito SemiBold" panose="00000500000000000000"/>
              <a:cs typeface="Nunito SemiBold" panose="00000500000000000000"/>
              <a:sym typeface="Nunito SemiBold" panose="00000500000000000000"/>
            </a:endParaRPr>
          </a:p>
          <a:p>
            <a:pPr marL="457200" lvl="0" indent="-381000" algn="l" rtl="0">
              <a:lnSpc>
                <a:spcPct val="150000"/>
              </a:lnSpc>
              <a:spcBef>
                <a:spcPts val="0"/>
              </a:spcBef>
              <a:spcAft>
                <a:spcPts val="0"/>
              </a:spcAft>
              <a:buClr>
                <a:srgbClr val="000000"/>
              </a:buClr>
              <a:buSzPts val="2400"/>
              <a:buFont typeface="Nunito SemiBold" panose="00000500000000000000"/>
              <a:buAutoNum type="arabicPeriod"/>
            </a:pPr>
            <a:r>
              <a:rPr lang="en-GB" sz="1800">
                <a:solidFill>
                  <a:srgbClr val="000000"/>
                </a:solidFill>
                <a:latin typeface="Nunito SemiBold" panose="00000500000000000000"/>
                <a:ea typeface="Nunito SemiBold" panose="00000500000000000000"/>
                <a:cs typeface="Nunito SemiBold" panose="00000500000000000000"/>
                <a:sym typeface="Nunito SemiBold" panose="00000500000000000000"/>
              </a:rPr>
              <a:t>Conclusion</a:t>
            </a:r>
            <a:endParaRPr sz="1800">
              <a:solidFill>
                <a:srgbClr val="000000"/>
              </a:solidFill>
              <a:latin typeface="Nunito SemiBold" panose="00000500000000000000"/>
              <a:ea typeface="Nunito SemiBold" panose="00000500000000000000"/>
              <a:cs typeface="Nunito SemiBold" panose="00000500000000000000"/>
              <a:sym typeface="Nunito SemiBold" panose="00000500000000000000"/>
            </a:endParaRPr>
          </a:p>
          <a:p>
            <a:pPr marL="0" lvl="0" indent="0" algn="l" rtl="0">
              <a:lnSpc>
                <a:spcPct val="150000"/>
              </a:lnSpc>
              <a:spcBef>
                <a:spcPts val="1600"/>
              </a:spcBef>
              <a:spcAft>
                <a:spcPts val="1600"/>
              </a:spcAft>
              <a:buNone/>
            </a:pPr>
            <a:endParaRPr sz="1800">
              <a:solidFill>
                <a:srgbClr val="000000"/>
              </a:solidFill>
              <a:latin typeface="Nunito SemiBold" panose="00000500000000000000"/>
              <a:ea typeface="Nunito SemiBold" panose="00000500000000000000"/>
              <a:cs typeface="Nunito SemiBold" panose="00000500000000000000"/>
              <a:sym typeface="Nunito SemiBold" panose="00000500000000000000"/>
            </a:endParaRPr>
          </a:p>
        </p:txBody>
      </p:sp>
      <p:pic>
        <p:nvPicPr>
          <p:cNvPr id="143" name="Google Shape;143;p14"/>
          <p:cNvPicPr preferRelativeResize="0"/>
          <p:nvPr/>
        </p:nvPicPr>
        <p:blipFill rotWithShape="1">
          <a:blip r:embed="rId1"/>
          <a:srcRect l="119" r="109"/>
          <a:stretch>
            <a:fillRect/>
          </a:stretch>
        </p:blipFill>
        <p:spPr>
          <a:xfrm>
            <a:off x="3128375" y="3516350"/>
            <a:ext cx="2772200" cy="1559525"/>
          </a:xfrm>
          <a:prstGeom prst="flowChartPunchedCard">
            <a:avLst/>
          </a:prstGeom>
          <a:noFill/>
          <a:ln>
            <a:noFill/>
          </a:ln>
        </p:spPr>
      </p:pic>
      <p:pic>
        <p:nvPicPr>
          <p:cNvPr id="144" name="Google Shape;144;p14"/>
          <p:cNvPicPr preferRelativeResize="0"/>
          <p:nvPr/>
        </p:nvPicPr>
        <p:blipFill>
          <a:blip r:embed="rId2"/>
          <a:stretch>
            <a:fillRect/>
          </a:stretch>
        </p:blipFill>
        <p:spPr>
          <a:xfrm>
            <a:off x="172950" y="3485450"/>
            <a:ext cx="2868900" cy="1590300"/>
          </a:xfrm>
          <a:prstGeom prst="snip1Rect">
            <a:avLst>
              <a:gd name="adj" fmla="val 21522"/>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grpSp>
        <p:nvGrpSpPr>
          <p:cNvPr id="351" name="Google Shape;351;p32"/>
          <p:cNvGrpSpPr/>
          <p:nvPr/>
        </p:nvGrpSpPr>
        <p:grpSpPr>
          <a:xfrm>
            <a:off x="163349" y="929690"/>
            <a:ext cx="2631165" cy="3105517"/>
            <a:chOff x="5215774" y="1001625"/>
            <a:chExt cx="3268122" cy="3281400"/>
          </a:xfrm>
        </p:grpSpPr>
        <p:sp>
          <p:nvSpPr>
            <p:cNvPr id="352" name="Google Shape;352;p32"/>
            <p:cNvSpPr txBox="1"/>
            <p:nvPr/>
          </p:nvSpPr>
          <p:spPr>
            <a:xfrm>
              <a:off x="5285775" y="3533625"/>
              <a:ext cx="31281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Learning rate : 0.01, Confident: 0.5, Threshold: 0.5</a:t>
              </a:r>
              <a:endParaRPr>
                <a:latin typeface="Lato" panose="020F0502020204030203"/>
                <a:ea typeface="Lato" panose="020F0502020204030203"/>
                <a:cs typeface="Lato" panose="020F0502020204030203"/>
                <a:sym typeface="Lato" panose="020F0502020204030203"/>
              </a:endParaRPr>
            </a:p>
          </p:txBody>
        </p:sp>
        <p:pic>
          <p:nvPicPr>
            <p:cNvPr id="353" name="Google Shape;353;p32"/>
            <p:cNvPicPr preferRelativeResize="0"/>
            <p:nvPr/>
          </p:nvPicPr>
          <p:blipFill rotWithShape="1">
            <a:blip r:embed="rId1"/>
            <a:srcRect t="258" b="268"/>
            <a:stretch>
              <a:fillRect/>
            </a:stretch>
          </p:blipFill>
          <p:spPr>
            <a:xfrm>
              <a:off x="5215774" y="1001625"/>
              <a:ext cx="3268122" cy="2379600"/>
            </a:xfrm>
            <a:prstGeom prst="rect">
              <a:avLst/>
            </a:prstGeom>
            <a:noFill/>
            <a:ln>
              <a:noFill/>
            </a:ln>
          </p:spPr>
        </p:pic>
      </p:grpSp>
      <p:grpSp>
        <p:nvGrpSpPr>
          <p:cNvPr id="354" name="Google Shape;354;p32"/>
          <p:cNvGrpSpPr/>
          <p:nvPr/>
        </p:nvGrpSpPr>
        <p:grpSpPr>
          <a:xfrm>
            <a:off x="2989950" y="929700"/>
            <a:ext cx="2631176" cy="3105506"/>
            <a:chOff x="1133652" y="1101303"/>
            <a:chExt cx="3437648" cy="3293568"/>
          </a:xfrm>
        </p:grpSpPr>
        <p:sp>
          <p:nvSpPr>
            <p:cNvPr id="355" name="Google Shape;355;p32"/>
            <p:cNvSpPr txBox="1"/>
            <p:nvPr/>
          </p:nvSpPr>
          <p:spPr>
            <a:xfrm>
              <a:off x="1133652" y="3616071"/>
              <a:ext cx="3304200" cy="7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Learning rate : 0.01, Confident: 0.5, Threshold: 0.8</a:t>
              </a:r>
              <a:endParaRPr>
                <a:latin typeface="Lato" panose="020F0502020204030203"/>
                <a:ea typeface="Lato" panose="020F0502020204030203"/>
                <a:cs typeface="Lato" panose="020F0502020204030203"/>
                <a:sym typeface="Lato" panose="020F0502020204030203"/>
              </a:endParaRPr>
            </a:p>
          </p:txBody>
        </p:sp>
        <p:pic>
          <p:nvPicPr>
            <p:cNvPr id="356" name="Google Shape;356;p32"/>
            <p:cNvPicPr preferRelativeResize="0"/>
            <p:nvPr/>
          </p:nvPicPr>
          <p:blipFill rotWithShape="1">
            <a:blip r:embed="rId2"/>
            <a:srcRect l="543" r="553"/>
            <a:stretch>
              <a:fillRect/>
            </a:stretch>
          </p:blipFill>
          <p:spPr>
            <a:xfrm>
              <a:off x="1133652" y="1101303"/>
              <a:ext cx="3437648" cy="2375039"/>
            </a:xfrm>
            <a:prstGeom prst="rect">
              <a:avLst/>
            </a:prstGeom>
            <a:noFill/>
            <a:ln>
              <a:noFill/>
            </a:ln>
          </p:spPr>
        </p:pic>
      </p:grpSp>
      <p:grpSp>
        <p:nvGrpSpPr>
          <p:cNvPr id="357" name="Google Shape;357;p32"/>
          <p:cNvGrpSpPr/>
          <p:nvPr/>
        </p:nvGrpSpPr>
        <p:grpSpPr>
          <a:xfrm>
            <a:off x="5960557" y="929693"/>
            <a:ext cx="2685415" cy="3027748"/>
            <a:chOff x="5215774" y="1001625"/>
            <a:chExt cx="3268121" cy="3281400"/>
          </a:xfrm>
        </p:grpSpPr>
        <p:sp>
          <p:nvSpPr>
            <p:cNvPr id="358" name="Google Shape;358;p32"/>
            <p:cNvSpPr txBox="1"/>
            <p:nvPr/>
          </p:nvSpPr>
          <p:spPr>
            <a:xfrm>
              <a:off x="5285775" y="3533625"/>
              <a:ext cx="31281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Learning rate : 0.01, Confident: 0.1, Threshold: 0.8</a:t>
              </a:r>
              <a:endParaRPr>
                <a:latin typeface="Lato" panose="020F0502020204030203"/>
                <a:ea typeface="Lato" panose="020F0502020204030203"/>
                <a:cs typeface="Lato" panose="020F0502020204030203"/>
                <a:sym typeface="Lato" panose="020F0502020204030203"/>
              </a:endParaRPr>
            </a:p>
          </p:txBody>
        </p:sp>
        <p:pic>
          <p:nvPicPr>
            <p:cNvPr id="359" name="Google Shape;359;p32"/>
            <p:cNvPicPr preferRelativeResize="0"/>
            <p:nvPr/>
          </p:nvPicPr>
          <p:blipFill rotWithShape="1">
            <a:blip r:embed="rId3"/>
            <a:srcRect t="1559" b="1559"/>
            <a:stretch>
              <a:fillRect/>
            </a:stretch>
          </p:blipFill>
          <p:spPr>
            <a:xfrm>
              <a:off x="5215774" y="1001625"/>
              <a:ext cx="3268121" cy="23796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63" name="Shape 363"/>
        <p:cNvGrpSpPr/>
        <p:nvPr/>
      </p:nvGrpSpPr>
      <p:grpSpPr>
        <a:xfrm>
          <a:off x="0" y="0"/>
          <a:ext cx="0" cy="0"/>
          <a:chOff x="0" y="0"/>
          <a:chExt cx="0" cy="0"/>
        </a:xfrm>
      </p:grpSpPr>
      <p:sp>
        <p:nvSpPr>
          <p:cNvPr id="364" name="Google Shape;364;p33"/>
          <p:cNvSpPr txBox="1"/>
          <p:nvPr>
            <p:ph type="title"/>
          </p:nvPr>
        </p:nvSpPr>
        <p:spPr>
          <a:xfrm>
            <a:off x="1052550" y="1203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990000"/>
                </a:solidFill>
              </a:rPr>
              <a:t>4. Conclusion-- result based on previous research</a:t>
            </a:r>
            <a:endParaRPr sz="3000" b="1">
              <a:solidFill>
                <a:srgbClr val="990000"/>
              </a:solidFill>
            </a:endParaRPr>
          </a:p>
        </p:txBody>
      </p:sp>
      <p:sp>
        <p:nvSpPr>
          <p:cNvPr id="365" name="Google Shape;365;p33"/>
          <p:cNvSpPr txBox="1"/>
          <p:nvPr>
            <p:ph type="body" idx="1"/>
          </p:nvPr>
        </p:nvSpPr>
        <p:spPr>
          <a:xfrm>
            <a:off x="1297500" y="1116150"/>
            <a:ext cx="7038900" cy="35919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rgbClr val="000000"/>
              </a:buClr>
              <a:buSzPts val="2100"/>
              <a:buFont typeface="Arial" panose="020B0604020202020204"/>
              <a:buChar char="●"/>
            </a:pPr>
            <a:r>
              <a:rPr lang="en-GB" sz="1600">
                <a:solidFill>
                  <a:srgbClr val="000000"/>
                </a:solidFill>
              </a:rPr>
              <a:t>After implemented a transfer learning process, average loss decrease from initial point </a:t>
            </a:r>
            <a:r>
              <a:rPr lang="en-GB" sz="1600" u="sng">
                <a:solidFill>
                  <a:srgbClr val="000000"/>
                </a:solidFill>
              </a:rPr>
              <a:t>+</a:t>
            </a:r>
            <a:r>
              <a:rPr lang="en-GB" sz="1600">
                <a:solidFill>
                  <a:srgbClr val="000000"/>
                </a:solidFill>
              </a:rPr>
              <a:t> 5% become 1.4504% at iteration 31663.</a:t>
            </a:r>
            <a:endParaRPr sz="1600">
              <a:solidFill>
                <a:srgbClr val="000000"/>
              </a:solidFill>
            </a:endParaRPr>
          </a:p>
          <a:p>
            <a:pPr marL="457200" lvl="0" indent="-330200" algn="l" rtl="0">
              <a:spcBef>
                <a:spcPts val="1600"/>
              </a:spcBef>
              <a:spcAft>
                <a:spcPts val="0"/>
              </a:spcAft>
              <a:buClr>
                <a:srgbClr val="000000"/>
              </a:buClr>
              <a:buSzPts val="1600"/>
              <a:buChar char="●"/>
            </a:pPr>
            <a:r>
              <a:rPr lang="en-GB" sz="1600">
                <a:solidFill>
                  <a:srgbClr val="000000"/>
                </a:solidFill>
              </a:rPr>
              <a:t>Higher learning rate (0.01) converge faster than the smaller one (0.001).</a:t>
            </a:r>
            <a:endParaRPr sz="1600">
              <a:solidFill>
                <a:srgbClr val="000000"/>
              </a:solidFill>
            </a:endParaRPr>
          </a:p>
          <a:p>
            <a:pPr marL="457200" lvl="0" indent="-330200" algn="l" rtl="0">
              <a:spcBef>
                <a:spcPts val="1600"/>
              </a:spcBef>
              <a:spcAft>
                <a:spcPts val="0"/>
              </a:spcAft>
              <a:buClr>
                <a:srgbClr val="000000"/>
              </a:buClr>
              <a:buSzPts val="1600"/>
              <a:buChar char="●"/>
            </a:pPr>
            <a:r>
              <a:rPr lang="en-GB" sz="1600">
                <a:solidFill>
                  <a:srgbClr val="000000"/>
                </a:solidFill>
              </a:rPr>
              <a:t>An object from single image can be recognize more detail using smaller learning rate (0.001) than learning rate (0.01). </a:t>
            </a:r>
            <a:endParaRPr sz="1600">
              <a:solidFill>
                <a:srgbClr val="000000"/>
              </a:solidFill>
            </a:endParaRPr>
          </a:p>
          <a:p>
            <a:pPr marL="457200" lvl="0" indent="-330200" algn="l" rtl="0">
              <a:spcBef>
                <a:spcPts val="1600"/>
              </a:spcBef>
              <a:spcAft>
                <a:spcPts val="0"/>
              </a:spcAft>
              <a:buClr>
                <a:srgbClr val="000000"/>
              </a:buClr>
              <a:buSzPts val="1600"/>
              <a:buChar char="●"/>
            </a:pPr>
            <a:r>
              <a:rPr lang="en-GB" sz="1600">
                <a:solidFill>
                  <a:srgbClr val="000000"/>
                </a:solidFill>
              </a:rPr>
              <a:t>Between threshold value of 0.1 to 0.7 the best one is 0.3</a:t>
            </a:r>
            <a:endParaRPr sz="18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lnSpc>
                <a:spcPct val="158000"/>
              </a:lnSpc>
              <a:spcBef>
                <a:spcPts val="1600"/>
              </a:spcBef>
              <a:spcAft>
                <a:spcPts val="0"/>
              </a:spcAft>
              <a:buNone/>
            </a:pPr>
            <a:endParaRPr sz="180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69" name="Shape 369"/>
        <p:cNvGrpSpPr/>
        <p:nvPr/>
      </p:nvGrpSpPr>
      <p:grpSpPr>
        <a:xfrm>
          <a:off x="0" y="0"/>
          <a:ext cx="0" cy="0"/>
          <a:chOff x="0" y="0"/>
          <a:chExt cx="0" cy="0"/>
        </a:xfrm>
      </p:grpSpPr>
      <p:sp>
        <p:nvSpPr>
          <p:cNvPr id="370" name="Google Shape;370;p34"/>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990000"/>
                </a:solidFill>
              </a:rPr>
              <a:t>Reference</a:t>
            </a:r>
            <a:endParaRPr sz="3000" b="1">
              <a:solidFill>
                <a:srgbClr val="990000"/>
              </a:solidFill>
            </a:endParaRPr>
          </a:p>
        </p:txBody>
      </p:sp>
      <p:sp>
        <p:nvSpPr>
          <p:cNvPr id="371" name="Google Shape;371;p34"/>
          <p:cNvSpPr txBox="1"/>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a:solidFill>
                  <a:srgbClr val="000000"/>
                </a:solidFill>
              </a:rPr>
              <a:t>B. T. Nugraha and S. Su, "Analysis of Layer Efficiency and Layer Reduction on Pre-Trained Deep Learning Models," 2018 International Conference on System Science and Engineering (ICSSE), New Taipei, 2018, pp. 1-6. doi: 10.1109/ICSSE.2018.8520080</a:t>
            </a:r>
            <a:endParaRPr>
              <a:solidFill>
                <a:srgbClr val="000000"/>
              </a:solidFill>
            </a:endParaRPr>
          </a:p>
          <a:p>
            <a:pPr marL="457200" lvl="0" indent="-311150" algn="l" rtl="0">
              <a:spcBef>
                <a:spcPts val="0"/>
              </a:spcBef>
              <a:spcAft>
                <a:spcPts val="0"/>
              </a:spcAft>
              <a:buClr>
                <a:srgbClr val="000000"/>
              </a:buClr>
              <a:buSzPts val="1300"/>
              <a:buChar char="●"/>
            </a:pPr>
            <a:r>
              <a:rPr lang="en-GB">
                <a:solidFill>
                  <a:srgbClr val="000000"/>
                </a:solidFill>
              </a:rPr>
              <a:t>Nguyen, Hung &amp; Maclagan, Sarah &amp; Nguyen, Tu &amp; Nguyen, Thin &amp; Flemons, Paul &amp; Andrews, Kylie &amp; Ritchie, Euan &amp; Phung, Dinh. (2017). Animal Recognition and Identification with Deep Convolutional Neural Networks for Automated Wildlife Monitoring. Doi: 10.1109/DSAA.2017.31. </a:t>
            </a:r>
            <a:endParaRPr>
              <a:solidFill>
                <a:srgbClr val="000000"/>
              </a:solidFill>
            </a:endParaRPr>
          </a:p>
          <a:p>
            <a:pPr marL="457200" lvl="0" indent="-311150" algn="l" rtl="0">
              <a:spcBef>
                <a:spcPts val="0"/>
              </a:spcBef>
              <a:spcAft>
                <a:spcPts val="0"/>
              </a:spcAft>
              <a:buClr>
                <a:srgbClr val="000000"/>
              </a:buClr>
              <a:buSzPts val="1300"/>
              <a:buChar char="●"/>
            </a:pPr>
            <a:r>
              <a:rPr lang="en-GB">
                <a:solidFill>
                  <a:srgbClr val="000000"/>
                </a:solidFill>
              </a:rPr>
              <a:t>Burt JR, Torosdagli N, Khosravan N, RaviPrakash H, Mortazi A, Tissavirasingham F, et al. Deep learning beyond cats and dogs: recent advances in diagnosing breast cancer with deep neural networks. Br J Radiol 2018; 91: 20170545. doi: 10.1259/bjr.20170545</a:t>
            </a:r>
            <a:endParaRPr>
              <a:solidFill>
                <a:srgbClr val="000000"/>
              </a:solidFill>
            </a:endParaRPr>
          </a:p>
          <a:p>
            <a:pPr marL="457200" lvl="0" indent="-311150" algn="l" rtl="0">
              <a:spcBef>
                <a:spcPts val="0"/>
              </a:spcBef>
              <a:spcAft>
                <a:spcPts val="0"/>
              </a:spcAft>
              <a:buClr>
                <a:srgbClr val="000000"/>
              </a:buClr>
              <a:buSzPts val="1300"/>
              <a:buChar char="●"/>
            </a:pPr>
            <a:r>
              <a:rPr lang="en-GB">
                <a:solidFill>
                  <a:srgbClr val="000000"/>
                </a:solidFill>
              </a:rPr>
              <a:t>others</a:t>
            </a:r>
            <a:endParaRPr>
              <a:solidFill>
                <a:srgbClr val="000000"/>
              </a:solidFill>
            </a:endParaRPr>
          </a:p>
          <a:p>
            <a:pPr marL="0" lvl="0" indent="0" algn="l" rtl="0">
              <a:spcBef>
                <a:spcPts val="1600"/>
              </a:spcBef>
              <a:spcAft>
                <a:spcPts val="1600"/>
              </a:spcAft>
              <a:buNone/>
            </a:pP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924600" y="0"/>
            <a:ext cx="3798900" cy="10365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Clr>
                <a:srgbClr val="CC0000"/>
              </a:buClr>
              <a:buSzPts val="2400"/>
              <a:buAutoNum type="arabicPeriod"/>
            </a:pPr>
            <a:r>
              <a:rPr lang="en-GB" b="1">
                <a:solidFill>
                  <a:srgbClr val="CC0000"/>
                </a:solidFill>
              </a:rPr>
              <a:t>Visual Recognition</a:t>
            </a:r>
            <a:endParaRPr b="1">
              <a:solidFill>
                <a:srgbClr val="CC0000"/>
              </a:solidFill>
            </a:endParaRPr>
          </a:p>
        </p:txBody>
      </p:sp>
      <p:sp>
        <p:nvSpPr>
          <p:cNvPr id="150" name="Google Shape;150;p15"/>
          <p:cNvSpPr txBox="1"/>
          <p:nvPr>
            <p:ph type="body" idx="1"/>
          </p:nvPr>
        </p:nvSpPr>
        <p:spPr>
          <a:xfrm>
            <a:off x="691550" y="1438550"/>
            <a:ext cx="3798900" cy="2599500"/>
          </a:xfrm>
          <a:prstGeom prst="rect">
            <a:avLst/>
          </a:prstGeom>
          <a:ln>
            <a:noFill/>
          </a:ln>
        </p:spPr>
        <p:txBody>
          <a:bodyPr spcFirstLastPara="1" wrap="square" lIns="91425" tIns="91425" rIns="91425" bIns="91425" anchor="t" anchorCtr="0">
            <a:noAutofit/>
          </a:bodyPr>
          <a:lstStyle/>
          <a:p>
            <a:pPr marL="457200" lvl="0" indent="0" algn="l" rtl="0">
              <a:lnSpc>
                <a:spcPct val="150000"/>
              </a:lnSpc>
              <a:spcBef>
                <a:spcPts val="0"/>
              </a:spcBef>
              <a:spcAft>
                <a:spcPts val="1600"/>
              </a:spcAft>
              <a:buNone/>
            </a:pPr>
            <a:r>
              <a:rPr lang="en-GB" sz="2400"/>
              <a:t>is the ability of software to identify objects, places, people, writing and actions in images.</a:t>
            </a:r>
            <a:endParaRPr sz="2400"/>
          </a:p>
        </p:txBody>
      </p:sp>
      <p:pic>
        <p:nvPicPr>
          <p:cNvPr id="151" name="Google Shape;151;p15"/>
          <p:cNvPicPr preferRelativeResize="0"/>
          <p:nvPr/>
        </p:nvPicPr>
        <p:blipFill>
          <a:blip r:embed="rId1"/>
          <a:stretch>
            <a:fillRect/>
          </a:stretch>
        </p:blipFill>
        <p:spPr>
          <a:xfrm>
            <a:off x="4353925" y="1932575"/>
            <a:ext cx="4225426" cy="1661849"/>
          </a:xfrm>
          <a:prstGeom prst="rect">
            <a:avLst/>
          </a:prstGeom>
          <a:noFill/>
          <a:ln>
            <a:noFill/>
          </a:ln>
        </p:spPr>
      </p:pic>
      <p:pic>
        <p:nvPicPr>
          <p:cNvPr id="152" name="Google Shape;152;p15"/>
          <p:cNvPicPr preferRelativeResize="0"/>
          <p:nvPr/>
        </p:nvPicPr>
        <p:blipFill>
          <a:blip r:embed="rId2"/>
          <a:stretch>
            <a:fillRect/>
          </a:stretch>
        </p:blipFill>
        <p:spPr>
          <a:xfrm>
            <a:off x="1129400" y="1195726"/>
            <a:ext cx="7358826" cy="3679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56" name="Shape 156"/>
        <p:cNvGrpSpPr/>
        <p:nvPr/>
      </p:nvGrpSpPr>
      <p:grpSpPr>
        <a:xfrm>
          <a:off x="0" y="0"/>
          <a:ext cx="0" cy="0"/>
          <a:chOff x="0" y="0"/>
          <a:chExt cx="0" cy="0"/>
        </a:xfrm>
      </p:grpSpPr>
      <p:sp>
        <p:nvSpPr>
          <p:cNvPr id="157" name="Google Shape;157;p16"/>
          <p:cNvSpPr txBox="1"/>
          <p:nvPr>
            <p:ph type="title"/>
          </p:nvPr>
        </p:nvSpPr>
        <p:spPr>
          <a:xfrm>
            <a:off x="1187850" y="402050"/>
            <a:ext cx="3798900" cy="10365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Clr>
                <a:srgbClr val="CC0000"/>
              </a:buClr>
              <a:buSzPts val="2400"/>
              <a:buAutoNum type="arabicPeriod"/>
            </a:pPr>
            <a:r>
              <a:rPr lang="en-GB" b="1">
                <a:solidFill>
                  <a:srgbClr val="CC0000"/>
                </a:solidFill>
              </a:rPr>
              <a:t>Visual Recognition</a:t>
            </a:r>
            <a:endParaRPr b="1">
              <a:solidFill>
                <a:srgbClr val="CC0000"/>
              </a:solidFill>
            </a:endParaRPr>
          </a:p>
        </p:txBody>
      </p:sp>
      <p:sp>
        <p:nvSpPr>
          <p:cNvPr id="158" name="Google Shape;158;p16"/>
          <p:cNvSpPr txBox="1"/>
          <p:nvPr>
            <p:ph type="body" idx="1"/>
          </p:nvPr>
        </p:nvSpPr>
        <p:spPr>
          <a:xfrm>
            <a:off x="691550" y="1438550"/>
            <a:ext cx="3798900" cy="24159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Clr>
                <a:srgbClr val="000000"/>
              </a:buClr>
              <a:buSzPts val="2400"/>
              <a:buChar char="●"/>
            </a:pPr>
            <a:r>
              <a:rPr lang="en-GB" sz="2400">
                <a:solidFill>
                  <a:srgbClr val="000000"/>
                </a:solidFill>
              </a:rPr>
              <a:t>Automatic recognition</a:t>
            </a:r>
            <a:endParaRPr sz="2400">
              <a:solidFill>
                <a:srgbClr val="000000"/>
              </a:solidFill>
            </a:endParaRPr>
          </a:p>
          <a:p>
            <a:pPr marL="457200" lvl="0" indent="-381000" algn="l" rtl="0">
              <a:lnSpc>
                <a:spcPct val="150000"/>
              </a:lnSpc>
              <a:spcBef>
                <a:spcPts val="0"/>
              </a:spcBef>
              <a:spcAft>
                <a:spcPts val="0"/>
              </a:spcAft>
              <a:buClr>
                <a:srgbClr val="000000"/>
              </a:buClr>
              <a:buSzPts val="2400"/>
              <a:buChar char="●"/>
            </a:pPr>
            <a:r>
              <a:rPr lang="en-GB" sz="2400">
                <a:solidFill>
                  <a:srgbClr val="000000"/>
                </a:solidFill>
              </a:rPr>
              <a:t>Surveillance system</a:t>
            </a:r>
            <a:endParaRPr sz="2400">
              <a:solidFill>
                <a:srgbClr val="000000"/>
              </a:solidFill>
            </a:endParaRPr>
          </a:p>
          <a:p>
            <a:pPr marL="457200" lvl="0" indent="-381000" algn="l" rtl="0">
              <a:lnSpc>
                <a:spcPct val="150000"/>
              </a:lnSpc>
              <a:spcBef>
                <a:spcPts val="0"/>
              </a:spcBef>
              <a:spcAft>
                <a:spcPts val="0"/>
              </a:spcAft>
              <a:buClr>
                <a:srgbClr val="000000"/>
              </a:buClr>
              <a:buSzPts val="2400"/>
              <a:buChar char="●"/>
            </a:pPr>
            <a:r>
              <a:rPr lang="en-GB" sz="2400">
                <a:solidFill>
                  <a:srgbClr val="000000"/>
                </a:solidFill>
              </a:rPr>
              <a:t>Autonomous Self Driving Cars</a:t>
            </a:r>
            <a:endParaRPr sz="2400">
              <a:solidFill>
                <a:srgbClr val="000000"/>
              </a:solidFill>
            </a:endParaRPr>
          </a:p>
          <a:p>
            <a:pPr marL="457200" lvl="0" indent="0" algn="l" rtl="0">
              <a:lnSpc>
                <a:spcPct val="150000"/>
              </a:lnSpc>
              <a:spcBef>
                <a:spcPts val="1600"/>
              </a:spcBef>
              <a:spcAft>
                <a:spcPts val="1600"/>
              </a:spcAft>
              <a:buNone/>
            </a:pPr>
            <a:endParaRPr sz="2400">
              <a:solidFill>
                <a:srgbClr val="000000"/>
              </a:solidFill>
            </a:endParaRPr>
          </a:p>
        </p:txBody>
      </p:sp>
      <p:pic>
        <p:nvPicPr>
          <p:cNvPr id="159" name="Google Shape;159;p16"/>
          <p:cNvPicPr preferRelativeResize="0"/>
          <p:nvPr/>
        </p:nvPicPr>
        <p:blipFill>
          <a:blip r:embed="rId1"/>
          <a:stretch>
            <a:fillRect/>
          </a:stretch>
        </p:blipFill>
        <p:spPr>
          <a:xfrm>
            <a:off x="4830925" y="1466000"/>
            <a:ext cx="4197274" cy="2360975"/>
          </a:xfrm>
          <a:prstGeom prst="rect">
            <a:avLst/>
          </a:prstGeom>
          <a:noFill/>
          <a:ln>
            <a:noFill/>
          </a:ln>
        </p:spPr>
      </p:pic>
      <p:pic>
        <p:nvPicPr>
          <p:cNvPr id="160" name="Google Shape;160;p16"/>
          <p:cNvPicPr preferRelativeResize="0"/>
          <p:nvPr/>
        </p:nvPicPr>
        <p:blipFill>
          <a:blip r:embed="rId2"/>
          <a:stretch>
            <a:fillRect/>
          </a:stretch>
        </p:blipFill>
        <p:spPr>
          <a:xfrm>
            <a:off x="4669750" y="1438550"/>
            <a:ext cx="4358448" cy="31131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993750" y="798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990000"/>
                </a:solidFill>
              </a:rPr>
              <a:t>2. CNN on Visual Recognition</a:t>
            </a:r>
            <a:endParaRPr sz="3000" b="1">
              <a:solidFill>
                <a:srgbClr val="990000"/>
              </a:solidFill>
            </a:endParaRPr>
          </a:p>
        </p:txBody>
      </p:sp>
      <p:pic>
        <p:nvPicPr>
          <p:cNvPr id="166" name="Google Shape;166;p17"/>
          <p:cNvPicPr preferRelativeResize="0"/>
          <p:nvPr/>
        </p:nvPicPr>
        <p:blipFill>
          <a:blip r:embed="rId1"/>
          <a:stretch>
            <a:fillRect/>
          </a:stretch>
        </p:blipFill>
        <p:spPr>
          <a:xfrm>
            <a:off x="4782225" y="1691975"/>
            <a:ext cx="2958176" cy="1692250"/>
          </a:xfrm>
          <a:prstGeom prst="rect">
            <a:avLst/>
          </a:prstGeom>
          <a:noFill/>
          <a:ln>
            <a:noFill/>
          </a:ln>
        </p:spPr>
      </p:pic>
      <p:sp>
        <p:nvSpPr>
          <p:cNvPr id="167" name="Google Shape;167;p17"/>
          <p:cNvSpPr txBox="1"/>
          <p:nvPr/>
        </p:nvSpPr>
        <p:spPr>
          <a:xfrm>
            <a:off x="1231175" y="1438225"/>
            <a:ext cx="3108600" cy="20859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Lato" panose="020F0502020204030203"/>
              <a:buChar char="●"/>
            </a:pPr>
            <a:r>
              <a:rPr lang="en-GB" sz="2400">
                <a:latin typeface="Lato" panose="020F0502020204030203"/>
                <a:ea typeface="Lato" panose="020F0502020204030203"/>
                <a:cs typeface="Lato" panose="020F0502020204030203"/>
                <a:sym typeface="Lato" panose="020F0502020204030203"/>
              </a:rPr>
              <a:t>Inspired by Biological Processes taking place in the visual cortex.</a:t>
            </a:r>
            <a:endParaRPr sz="2400">
              <a:latin typeface="Lato" panose="020F0502020204030203"/>
              <a:ea typeface="Lato" panose="020F0502020204030203"/>
              <a:cs typeface="Lato" panose="020F0502020204030203"/>
              <a:sym typeface="Lato" panose="020F0502020204030203"/>
            </a:endParaRPr>
          </a:p>
          <a:p>
            <a:pPr marL="457200" lvl="0" indent="0" algn="l" rtl="0">
              <a:spcBef>
                <a:spcPts val="0"/>
              </a:spcBef>
              <a:spcAft>
                <a:spcPts val="0"/>
              </a:spcAft>
              <a:buNone/>
            </a:pPr>
            <a:endParaRPr sz="2400">
              <a:latin typeface="Lato" panose="020F0502020204030203"/>
              <a:ea typeface="Lato" panose="020F0502020204030203"/>
              <a:cs typeface="Lato" panose="020F0502020204030203"/>
              <a:sym typeface="Lato" panose="020F0502020204030203"/>
            </a:endParaRPr>
          </a:p>
        </p:txBody>
      </p:sp>
      <p:pic>
        <p:nvPicPr>
          <p:cNvPr id="168" name="Google Shape;168;p17"/>
          <p:cNvPicPr preferRelativeResize="0"/>
          <p:nvPr/>
        </p:nvPicPr>
        <p:blipFill>
          <a:blip r:embed="rId2"/>
          <a:stretch>
            <a:fillRect/>
          </a:stretch>
        </p:blipFill>
        <p:spPr>
          <a:xfrm>
            <a:off x="4339775" y="1135475"/>
            <a:ext cx="4047447" cy="2299050"/>
          </a:xfrm>
          <a:prstGeom prst="rect">
            <a:avLst/>
          </a:prstGeom>
          <a:noFill/>
          <a:ln>
            <a:noFill/>
          </a:ln>
        </p:spPr>
      </p:pic>
      <p:pic>
        <p:nvPicPr>
          <p:cNvPr id="169" name="Google Shape;169;p17"/>
          <p:cNvPicPr preferRelativeResize="0"/>
          <p:nvPr/>
        </p:nvPicPr>
        <p:blipFill>
          <a:blip r:embed="rId3"/>
          <a:stretch>
            <a:fillRect/>
          </a:stretch>
        </p:blipFill>
        <p:spPr>
          <a:xfrm>
            <a:off x="1414925" y="3434513"/>
            <a:ext cx="6972300" cy="1476375"/>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sp>
        <p:nvSpPr>
          <p:cNvPr id="174" name="Google Shape;174;p18"/>
          <p:cNvSpPr txBox="1"/>
          <p:nvPr>
            <p:ph type="title"/>
          </p:nvPr>
        </p:nvSpPr>
        <p:spPr>
          <a:xfrm>
            <a:off x="922875" y="45375"/>
            <a:ext cx="7038900" cy="50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990000"/>
                </a:solidFill>
              </a:rPr>
              <a:t>3. System Architecture</a:t>
            </a:r>
            <a:endParaRPr sz="3000" b="1">
              <a:solidFill>
                <a:srgbClr val="990000"/>
              </a:solidFill>
            </a:endParaRPr>
          </a:p>
        </p:txBody>
      </p:sp>
      <p:grpSp>
        <p:nvGrpSpPr>
          <p:cNvPr id="175" name="Google Shape;175;p18"/>
          <p:cNvGrpSpPr/>
          <p:nvPr/>
        </p:nvGrpSpPr>
        <p:grpSpPr>
          <a:xfrm>
            <a:off x="0" y="602775"/>
            <a:ext cx="8336408" cy="4540725"/>
            <a:chOff x="0" y="602775"/>
            <a:chExt cx="8336408" cy="4540725"/>
          </a:xfrm>
        </p:grpSpPr>
        <p:sp>
          <p:nvSpPr>
            <p:cNvPr id="176" name="Google Shape;176;p18"/>
            <p:cNvSpPr/>
            <p:nvPr/>
          </p:nvSpPr>
          <p:spPr>
            <a:xfrm>
              <a:off x="1974738" y="1239075"/>
              <a:ext cx="4015800" cy="2148900"/>
            </a:xfrm>
            <a:prstGeom prst="rect">
              <a:avLst/>
            </a:prstGeom>
            <a:solidFill>
              <a:srgbClr val="FFD96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77" name="Google Shape;177;p18"/>
            <p:cNvPicPr preferRelativeResize="0"/>
            <p:nvPr/>
          </p:nvPicPr>
          <p:blipFill>
            <a:blip r:embed="rId1"/>
            <a:stretch>
              <a:fillRect/>
            </a:stretch>
          </p:blipFill>
          <p:spPr>
            <a:xfrm>
              <a:off x="0" y="1522675"/>
              <a:ext cx="1539000" cy="761875"/>
            </a:xfrm>
            <a:prstGeom prst="rect">
              <a:avLst/>
            </a:prstGeom>
            <a:noFill/>
            <a:ln>
              <a:noFill/>
            </a:ln>
          </p:spPr>
        </p:pic>
        <p:pic>
          <p:nvPicPr>
            <p:cNvPr id="178" name="Google Shape;178;p18"/>
            <p:cNvPicPr preferRelativeResize="0"/>
            <p:nvPr/>
          </p:nvPicPr>
          <p:blipFill>
            <a:blip r:embed="rId2"/>
            <a:stretch>
              <a:fillRect/>
            </a:stretch>
          </p:blipFill>
          <p:spPr>
            <a:xfrm>
              <a:off x="3467777" y="3978375"/>
              <a:ext cx="914100" cy="914100"/>
            </a:xfrm>
            <a:prstGeom prst="rect">
              <a:avLst/>
            </a:prstGeom>
            <a:noFill/>
            <a:ln>
              <a:noFill/>
            </a:ln>
          </p:spPr>
        </p:pic>
        <p:pic>
          <p:nvPicPr>
            <p:cNvPr id="179" name="Google Shape;179;p18"/>
            <p:cNvPicPr preferRelativeResize="0"/>
            <p:nvPr/>
          </p:nvPicPr>
          <p:blipFill>
            <a:blip r:embed="rId3"/>
            <a:stretch>
              <a:fillRect/>
            </a:stretch>
          </p:blipFill>
          <p:spPr>
            <a:xfrm>
              <a:off x="6426273" y="1770890"/>
              <a:ext cx="1910135" cy="1087050"/>
            </a:xfrm>
            <a:prstGeom prst="rect">
              <a:avLst/>
            </a:prstGeom>
            <a:noFill/>
            <a:ln>
              <a:noFill/>
            </a:ln>
          </p:spPr>
        </p:pic>
        <p:sp>
          <p:nvSpPr>
            <p:cNvPr id="180" name="Google Shape;180;p18"/>
            <p:cNvSpPr/>
            <p:nvPr/>
          </p:nvSpPr>
          <p:spPr>
            <a:xfrm>
              <a:off x="1539000" y="2172675"/>
              <a:ext cx="446100" cy="2835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8"/>
            <p:cNvSpPr/>
            <p:nvPr/>
          </p:nvSpPr>
          <p:spPr>
            <a:xfrm>
              <a:off x="5980175" y="2172675"/>
              <a:ext cx="446100" cy="2835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8"/>
            <p:cNvSpPr/>
            <p:nvPr/>
          </p:nvSpPr>
          <p:spPr>
            <a:xfrm>
              <a:off x="3813525" y="3556200"/>
              <a:ext cx="222600" cy="435300"/>
            </a:xfrm>
            <a:prstGeom prst="up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18"/>
            <p:cNvSpPr txBox="1"/>
            <p:nvPr/>
          </p:nvSpPr>
          <p:spPr>
            <a:xfrm>
              <a:off x="0" y="3120900"/>
              <a:ext cx="1397100" cy="43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latin typeface="Lato" panose="020F0502020204030203"/>
                  <a:ea typeface="Lato" panose="020F0502020204030203"/>
                  <a:cs typeface="Lato" panose="020F0502020204030203"/>
                  <a:sym typeface="Lato" panose="020F0502020204030203"/>
                </a:rPr>
                <a:t>Training data</a:t>
              </a:r>
              <a:endParaRPr sz="1600" b="1">
                <a:latin typeface="Lato" panose="020F0502020204030203"/>
                <a:ea typeface="Lato" panose="020F0502020204030203"/>
                <a:cs typeface="Lato" panose="020F0502020204030203"/>
                <a:sym typeface="Lato" panose="020F0502020204030203"/>
              </a:endParaRPr>
            </a:p>
          </p:txBody>
        </p:sp>
        <p:pic>
          <p:nvPicPr>
            <p:cNvPr id="184" name="Google Shape;184;p18"/>
            <p:cNvPicPr preferRelativeResize="0"/>
            <p:nvPr/>
          </p:nvPicPr>
          <p:blipFill>
            <a:blip r:embed="rId4"/>
            <a:stretch>
              <a:fillRect/>
            </a:stretch>
          </p:blipFill>
          <p:spPr>
            <a:xfrm>
              <a:off x="0" y="2284550"/>
              <a:ext cx="1538999" cy="761875"/>
            </a:xfrm>
            <a:prstGeom prst="rect">
              <a:avLst/>
            </a:prstGeom>
            <a:noFill/>
            <a:ln>
              <a:noFill/>
            </a:ln>
          </p:spPr>
        </p:pic>
        <p:pic>
          <p:nvPicPr>
            <p:cNvPr id="185" name="Google Shape;185;p18"/>
            <p:cNvPicPr preferRelativeResize="0"/>
            <p:nvPr/>
          </p:nvPicPr>
          <p:blipFill>
            <a:blip r:embed="rId5"/>
            <a:stretch>
              <a:fillRect/>
            </a:stretch>
          </p:blipFill>
          <p:spPr>
            <a:xfrm>
              <a:off x="2028150" y="1401337"/>
              <a:ext cx="1482675" cy="1826165"/>
            </a:xfrm>
            <a:prstGeom prst="rect">
              <a:avLst/>
            </a:prstGeom>
            <a:noFill/>
            <a:ln>
              <a:noFill/>
            </a:ln>
          </p:spPr>
        </p:pic>
        <p:sp>
          <p:nvSpPr>
            <p:cNvPr id="186" name="Google Shape;186;p18"/>
            <p:cNvSpPr/>
            <p:nvPr/>
          </p:nvSpPr>
          <p:spPr>
            <a:xfrm>
              <a:off x="3553875" y="2095875"/>
              <a:ext cx="446100" cy="435300"/>
            </a:xfrm>
            <a:prstGeom prst="mathPlus">
              <a:avLst>
                <a:gd name="adj1" fmla="val 2352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8"/>
            <p:cNvSpPr txBox="1"/>
            <p:nvPr/>
          </p:nvSpPr>
          <p:spPr>
            <a:xfrm>
              <a:off x="3334275" y="4708200"/>
              <a:ext cx="1181100" cy="43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latin typeface="Lato" panose="020F0502020204030203"/>
                  <a:ea typeface="Lato" panose="020F0502020204030203"/>
                  <a:cs typeface="Lato" panose="020F0502020204030203"/>
                  <a:sym typeface="Lato" panose="020F0502020204030203"/>
                </a:rPr>
                <a:t>Input data</a:t>
              </a:r>
              <a:endParaRPr sz="1600" b="1">
                <a:latin typeface="Lato" panose="020F0502020204030203"/>
                <a:ea typeface="Lato" panose="020F0502020204030203"/>
                <a:cs typeface="Lato" panose="020F0502020204030203"/>
                <a:sym typeface="Lato" panose="020F0502020204030203"/>
              </a:endParaRPr>
            </a:p>
          </p:txBody>
        </p:sp>
        <p:sp>
          <p:nvSpPr>
            <p:cNvPr id="188" name="Google Shape;188;p18"/>
            <p:cNvSpPr txBox="1"/>
            <p:nvPr/>
          </p:nvSpPr>
          <p:spPr>
            <a:xfrm>
              <a:off x="1478550" y="3727100"/>
              <a:ext cx="850200" cy="4353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latin typeface="Lato" panose="020F0502020204030203"/>
                  <a:ea typeface="Lato" panose="020F0502020204030203"/>
                  <a:cs typeface="Lato" panose="020F0502020204030203"/>
                  <a:sym typeface="Lato" panose="020F0502020204030203"/>
                </a:rPr>
                <a:t>Image</a:t>
              </a:r>
              <a:endParaRPr sz="1600" b="1">
                <a:latin typeface="Lato" panose="020F0502020204030203"/>
                <a:ea typeface="Lato" panose="020F0502020204030203"/>
                <a:cs typeface="Lato" panose="020F0502020204030203"/>
                <a:sym typeface="Lato" panose="020F0502020204030203"/>
              </a:endParaRPr>
            </a:p>
          </p:txBody>
        </p:sp>
        <p:sp>
          <p:nvSpPr>
            <p:cNvPr id="189" name="Google Shape;189;p18"/>
            <p:cNvSpPr txBox="1"/>
            <p:nvPr/>
          </p:nvSpPr>
          <p:spPr>
            <a:xfrm>
              <a:off x="1478550" y="4194550"/>
              <a:ext cx="850200" cy="4353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latin typeface="Lato" panose="020F0502020204030203"/>
                  <a:ea typeface="Lato" panose="020F0502020204030203"/>
                  <a:cs typeface="Lato" panose="020F0502020204030203"/>
                  <a:sym typeface="Lato" panose="020F0502020204030203"/>
                </a:rPr>
                <a:t>Video	</a:t>
              </a:r>
              <a:endParaRPr sz="1600" b="1">
                <a:latin typeface="Lato" panose="020F0502020204030203"/>
                <a:ea typeface="Lato" panose="020F0502020204030203"/>
                <a:cs typeface="Lato" panose="020F0502020204030203"/>
                <a:sym typeface="Lato" panose="020F0502020204030203"/>
              </a:endParaRPr>
            </a:p>
          </p:txBody>
        </p:sp>
        <p:sp>
          <p:nvSpPr>
            <p:cNvPr id="190" name="Google Shape;190;p18"/>
            <p:cNvSpPr txBox="1"/>
            <p:nvPr/>
          </p:nvSpPr>
          <p:spPr>
            <a:xfrm>
              <a:off x="1063500" y="4662000"/>
              <a:ext cx="1680300" cy="4353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latin typeface="Lato" panose="020F0502020204030203"/>
                  <a:ea typeface="Lato" panose="020F0502020204030203"/>
                  <a:cs typeface="Lato" panose="020F0502020204030203"/>
                  <a:sym typeface="Lato" panose="020F0502020204030203"/>
                </a:rPr>
                <a:t>Real-time Video</a:t>
              </a:r>
              <a:endParaRPr sz="1600" b="1">
                <a:latin typeface="Lato" panose="020F0502020204030203"/>
                <a:ea typeface="Lato" panose="020F0502020204030203"/>
                <a:cs typeface="Lato" panose="020F0502020204030203"/>
                <a:sym typeface="Lato" panose="020F0502020204030203"/>
              </a:endParaRPr>
            </a:p>
          </p:txBody>
        </p:sp>
        <p:cxnSp>
          <p:nvCxnSpPr>
            <p:cNvPr id="191" name="Google Shape;191;p18"/>
            <p:cNvCxnSpPr>
              <a:endCxn id="178" idx="1"/>
            </p:cNvCxnSpPr>
            <p:nvPr/>
          </p:nvCxnSpPr>
          <p:spPr>
            <a:xfrm>
              <a:off x="2338877" y="3964725"/>
              <a:ext cx="1128900" cy="470700"/>
            </a:xfrm>
            <a:prstGeom prst="straightConnector1">
              <a:avLst/>
            </a:prstGeom>
            <a:noFill/>
            <a:ln w="19050" cap="flat" cmpd="sng">
              <a:solidFill>
                <a:srgbClr val="000000"/>
              </a:solidFill>
              <a:prstDash val="solid"/>
              <a:round/>
              <a:headEnd type="none" w="med" len="med"/>
              <a:tailEnd type="triangle" w="med" len="med"/>
            </a:ln>
          </p:spPr>
        </p:cxnSp>
        <p:cxnSp>
          <p:nvCxnSpPr>
            <p:cNvPr id="192" name="Google Shape;192;p18"/>
            <p:cNvCxnSpPr>
              <a:stCxn id="189" idx="3"/>
              <a:endCxn id="178" idx="1"/>
            </p:cNvCxnSpPr>
            <p:nvPr/>
          </p:nvCxnSpPr>
          <p:spPr>
            <a:xfrm>
              <a:off x="2328750" y="4412200"/>
              <a:ext cx="1139100" cy="23100"/>
            </a:xfrm>
            <a:prstGeom prst="straightConnector1">
              <a:avLst/>
            </a:prstGeom>
            <a:noFill/>
            <a:ln w="19050" cap="flat" cmpd="sng">
              <a:solidFill>
                <a:srgbClr val="000000"/>
              </a:solidFill>
              <a:prstDash val="solid"/>
              <a:round/>
              <a:headEnd type="none" w="med" len="med"/>
              <a:tailEnd type="triangle" w="med" len="med"/>
            </a:ln>
          </p:spPr>
        </p:cxnSp>
        <p:cxnSp>
          <p:nvCxnSpPr>
            <p:cNvPr id="193" name="Google Shape;193;p18"/>
            <p:cNvCxnSpPr>
              <a:stCxn id="190" idx="3"/>
              <a:endCxn id="178" idx="1"/>
            </p:cNvCxnSpPr>
            <p:nvPr/>
          </p:nvCxnSpPr>
          <p:spPr>
            <a:xfrm rot="10800000" flipH="1">
              <a:off x="2743800" y="4435350"/>
              <a:ext cx="723900" cy="444300"/>
            </a:xfrm>
            <a:prstGeom prst="straightConnector1">
              <a:avLst/>
            </a:prstGeom>
            <a:noFill/>
            <a:ln w="19050" cap="flat" cmpd="sng">
              <a:solidFill>
                <a:srgbClr val="000000"/>
              </a:solidFill>
              <a:prstDash val="solid"/>
              <a:round/>
              <a:headEnd type="none" w="med" len="med"/>
              <a:tailEnd type="triangle" w="med" len="med"/>
            </a:ln>
          </p:spPr>
        </p:cxnSp>
        <p:sp>
          <p:nvSpPr>
            <p:cNvPr id="194" name="Google Shape;194;p18"/>
            <p:cNvSpPr txBox="1"/>
            <p:nvPr/>
          </p:nvSpPr>
          <p:spPr>
            <a:xfrm>
              <a:off x="6426300" y="2919900"/>
              <a:ext cx="19101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latin typeface="Lato" panose="020F0502020204030203"/>
                  <a:ea typeface="Lato" panose="020F0502020204030203"/>
                  <a:cs typeface="Lato" panose="020F0502020204030203"/>
                  <a:sym typeface="Lato" panose="020F0502020204030203"/>
                </a:rPr>
                <a:t>Bounding box and Class prediction</a:t>
              </a:r>
              <a:endParaRPr sz="1600" b="1">
                <a:latin typeface="Lato" panose="020F0502020204030203"/>
                <a:ea typeface="Lato" panose="020F0502020204030203"/>
                <a:cs typeface="Lato" panose="020F0502020204030203"/>
                <a:sym typeface="Lato" panose="020F0502020204030203"/>
              </a:endParaRPr>
            </a:p>
          </p:txBody>
        </p:sp>
        <p:sp>
          <p:nvSpPr>
            <p:cNvPr id="195" name="Google Shape;195;p18"/>
            <p:cNvSpPr txBox="1"/>
            <p:nvPr/>
          </p:nvSpPr>
          <p:spPr>
            <a:xfrm>
              <a:off x="2733825" y="602775"/>
              <a:ext cx="2382000" cy="63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latin typeface="Lato" panose="020F0502020204030203"/>
                  <a:ea typeface="Lato" panose="020F0502020204030203"/>
                  <a:cs typeface="Lato" panose="020F0502020204030203"/>
                  <a:sym typeface="Lato" panose="020F0502020204030203"/>
                </a:rPr>
                <a:t>Algorithm and Network Architecture</a:t>
              </a:r>
              <a:endParaRPr sz="1600" b="1">
                <a:latin typeface="Lato" panose="020F0502020204030203"/>
                <a:ea typeface="Lato" panose="020F0502020204030203"/>
                <a:cs typeface="Lato" panose="020F0502020204030203"/>
                <a:sym typeface="Lato" panose="020F0502020204030203"/>
              </a:endParaRPr>
            </a:p>
          </p:txBody>
        </p:sp>
        <p:sp>
          <p:nvSpPr>
            <p:cNvPr id="196" name="Google Shape;196;p18"/>
            <p:cNvSpPr txBox="1"/>
            <p:nvPr/>
          </p:nvSpPr>
          <p:spPr>
            <a:xfrm>
              <a:off x="4042463" y="2954775"/>
              <a:ext cx="1852200" cy="43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latin typeface="Lato" panose="020F0502020204030203"/>
                  <a:ea typeface="Lato" panose="020F0502020204030203"/>
                  <a:cs typeface="Lato" panose="020F0502020204030203"/>
                  <a:sym typeface="Lato" panose="020F0502020204030203"/>
                </a:rPr>
                <a:t>Yolo  + Darknet</a:t>
              </a:r>
              <a:endParaRPr sz="1600" b="1">
                <a:latin typeface="Lato" panose="020F0502020204030203"/>
                <a:ea typeface="Lato" panose="020F0502020204030203"/>
                <a:cs typeface="Lato" panose="020F0502020204030203"/>
                <a:sym typeface="Lato" panose="020F0502020204030203"/>
              </a:endParaRPr>
            </a:p>
          </p:txBody>
        </p:sp>
        <p:pic>
          <p:nvPicPr>
            <p:cNvPr id="197" name="Google Shape;197;p18"/>
            <p:cNvPicPr preferRelativeResize="0"/>
            <p:nvPr/>
          </p:nvPicPr>
          <p:blipFill>
            <a:blip r:embed="rId6"/>
            <a:stretch>
              <a:fillRect/>
            </a:stretch>
          </p:blipFill>
          <p:spPr>
            <a:xfrm>
              <a:off x="4043025" y="1522675"/>
              <a:ext cx="1852200" cy="14321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19"/>
          <p:cNvSpPr txBox="1"/>
          <p:nvPr>
            <p:ph type="title"/>
          </p:nvPr>
        </p:nvSpPr>
        <p:spPr>
          <a:xfrm>
            <a:off x="1110200" y="130500"/>
            <a:ext cx="3074100" cy="5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990000"/>
                </a:solidFill>
              </a:rPr>
              <a:t> Training data</a:t>
            </a:r>
            <a:endParaRPr sz="3000" b="1">
              <a:solidFill>
                <a:srgbClr val="990000"/>
              </a:solidFill>
            </a:endParaRPr>
          </a:p>
        </p:txBody>
      </p:sp>
      <p:pic>
        <p:nvPicPr>
          <p:cNvPr id="203" name="Google Shape;203;p19"/>
          <p:cNvPicPr preferRelativeResize="0"/>
          <p:nvPr/>
        </p:nvPicPr>
        <p:blipFill>
          <a:blip r:embed="rId1"/>
          <a:stretch>
            <a:fillRect/>
          </a:stretch>
        </p:blipFill>
        <p:spPr>
          <a:xfrm>
            <a:off x="1724725" y="1764847"/>
            <a:ext cx="5986850" cy="2774377"/>
          </a:xfrm>
          <a:prstGeom prst="rect">
            <a:avLst/>
          </a:prstGeom>
          <a:noFill/>
          <a:ln>
            <a:noFill/>
          </a:ln>
        </p:spPr>
      </p:pic>
      <p:sp>
        <p:nvSpPr>
          <p:cNvPr id="204" name="Google Shape;204;p19"/>
          <p:cNvSpPr txBox="1"/>
          <p:nvPr/>
        </p:nvSpPr>
        <p:spPr>
          <a:xfrm>
            <a:off x="1194500" y="4468950"/>
            <a:ext cx="6573300" cy="6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i="1" u="sng">
                <a:hlinkClick r:id="rId2"/>
              </a:rPr>
              <a:t>http://www.superdatascience.com</a:t>
            </a:r>
            <a:endParaRPr sz="1800"/>
          </a:p>
        </p:txBody>
      </p:sp>
      <p:sp>
        <p:nvSpPr>
          <p:cNvPr id="205" name="Google Shape;205;p19"/>
          <p:cNvSpPr txBox="1"/>
          <p:nvPr/>
        </p:nvSpPr>
        <p:spPr>
          <a:xfrm>
            <a:off x="941625" y="955625"/>
            <a:ext cx="8079900" cy="674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1800"/>
              <a:t>In order to train a network and the model can learn features and relations concern about object. Because of this, we need a enormous data</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09" name="Shape 209"/>
        <p:cNvGrpSpPr/>
        <p:nvPr/>
      </p:nvGrpSpPr>
      <p:grpSpPr>
        <a:xfrm>
          <a:off x="0" y="0"/>
          <a:ext cx="0" cy="0"/>
          <a:chOff x="0" y="0"/>
          <a:chExt cx="0" cy="0"/>
        </a:xfrm>
      </p:grpSpPr>
      <p:sp>
        <p:nvSpPr>
          <p:cNvPr id="210" name="Google Shape;210;p20"/>
          <p:cNvSpPr txBox="1"/>
          <p:nvPr>
            <p:ph type="title"/>
          </p:nvPr>
        </p:nvSpPr>
        <p:spPr>
          <a:xfrm>
            <a:off x="912750" y="100125"/>
            <a:ext cx="80730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990000"/>
                </a:solidFill>
              </a:rPr>
              <a:t>COCO dataset and NTUST campus data</a:t>
            </a:r>
            <a:endParaRPr sz="3000" b="1">
              <a:solidFill>
                <a:srgbClr val="990000"/>
              </a:solidFill>
            </a:endParaRPr>
          </a:p>
        </p:txBody>
      </p:sp>
      <p:sp>
        <p:nvSpPr>
          <p:cNvPr id="211" name="Google Shape;211;p20"/>
          <p:cNvSpPr txBox="1"/>
          <p:nvPr>
            <p:ph type="body" idx="1"/>
          </p:nvPr>
        </p:nvSpPr>
        <p:spPr>
          <a:xfrm>
            <a:off x="990875" y="3103625"/>
            <a:ext cx="7585200" cy="129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000000"/>
                </a:solidFill>
                <a:latin typeface="Arial" panose="020B0604020202020204"/>
                <a:ea typeface="Arial" panose="020B0604020202020204"/>
                <a:cs typeface="Arial" panose="020B0604020202020204"/>
                <a:sym typeface="Arial" panose="020B0604020202020204"/>
              </a:rPr>
              <a:t>COCO is a large-scale object detection, segmentation, and captioning dataset. COCO has 80 class names</a:t>
            </a:r>
            <a:endParaRPr sz="18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600"/>
              </a:spcBef>
              <a:spcAft>
                <a:spcPts val="1600"/>
              </a:spcAft>
              <a:buNone/>
            </a:pPr>
            <a:r>
              <a:rPr lang="en-GB" sz="1800">
                <a:solidFill>
                  <a:srgbClr val="000000"/>
                </a:solidFill>
                <a:latin typeface="Arial" panose="020B0604020202020204"/>
                <a:ea typeface="Arial" panose="020B0604020202020204"/>
                <a:cs typeface="Arial" panose="020B0604020202020204"/>
                <a:sym typeface="Arial" panose="020B0604020202020204"/>
              </a:rPr>
              <a:t>Custom dataset have 20 class names.</a:t>
            </a:r>
            <a:endParaRPr sz="1800">
              <a:solidFill>
                <a:srgbClr val="000000"/>
              </a:solidFill>
              <a:latin typeface="Arial" panose="020B0604020202020204"/>
              <a:ea typeface="Arial" panose="020B0604020202020204"/>
              <a:cs typeface="Arial" panose="020B0604020202020204"/>
              <a:sym typeface="Arial" panose="020B0604020202020204"/>
            </a:endParaRPr>
          </a:p>
        </p:txBody>
      </p:sp>
      <p:pic>
        <p:nvPicPr>
          <p:cNvPr id="212" name="Google Shape;212;p20"/>
          <p:cNvPicPr preferRelativeResize="0"/>
          <p:nvPr/>
        </p:nvPicPr>
        <p:blipFill>
          <a:blip r:embed="rId1"/>
          <a:stretch>
            <a:fillRect/>
          </a:stretch>
        </p:blipFill>
        <p:spPr>
          <a:xfrm>
            <a:off x="990863" y="1414050"/>
            <a:ext cx="3019425" cy="1009650"/>
          </a:xfrm>
          <a:prstGeom prst="rect">
            <a:avLst/>
          </a:prstGeom>
          <a:noFill/>
          <a:ln>
            <a:noFill/>
          </a:ln>
        </p:spPr>
      </p:pic>
      <p:pic>
        <p:nvPicPr>
          <p:cNvPr id="213" name="Google Shape;213;p20"/>
          <p:cNvPicPr preferRelativeResize="0"/>
          <p:nvPr/>
        </p:nvPicPr>
        <p:blipFill>
          <a:blip r:embed="rId2"/>
          <a:stretch>
            <a:fillRect/>
          </a:stretch>
        </p:blipFill>
        <p:spPr>
          <a:xfrm>
            <a:off x="7114900" y="1241775"/>
            <a:ext cx="1354199" cy="1354199"/>
          </a:xfrm>
          <a:prstGeom prst="rect">
            <a:avLst/>
          </a:prstGeom>
          <a:noFill/>
          <a:ln>
            <a:noFill/>
          </a:ln>
        </p:spPr>
      </p:pic>
      <p:sp>
        <p:nvSpPr>
          <p:cNvPr id="214" name="Google Shape;214;p20"/>
          <p:cNvSpPr txBox="1"/>
          <p:nvPr/>
        </p:nvSpPr>
        <p:spPr>
          <a:xfrm>
            <a:off x="4586550" y="1636875"/>
            <a:ext cx="1952100" cy="56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b="1">
                <a:latin typeface="Lato" panose="020F0502020204030203"/>
                <a:ea typeface="Lato" panose="020F0502020204030203"/>
                <a:cs typeface="Lato" panose="020F0502020204030203"/>
                <a:sym typeface="Lato" panose="020F0502020204030203"/>
              </a:rPr>
              <a:t>Transfer Learning</a:t>
            </a:r>
            <a:endParaRPr sz="1700" b="1">
              <a:latin typeface="Lato" panose="020F0502020204030203"/>
              <a:ea typeface="Lato" panose="020F0502020204030203"/>
              <a:cs typeface="Lato" panose="020F0502020204030203"/>
              <a:sym typeface="Lato" panose="020F0502020204030203"/>
            </a:endParaRPr>
          </a:p>
        </p:txBody>
      </p:sp>
      <p:sp>
        <p:nvSpPr>
          <p:cNvPr id="215" name="Google Shape;215;p20"/>
          <p:cNvSpPr txBox="1"/>
          <p:nvPr/>
        </p:nvSpPr>
        <p:spPr>
          <a:xfrm>
            <a:off x="7119925" y="2603825"/>
            <a:ext cx="1787700" cy="3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latin typeface="Lato" panose="020F0502020204030203"/>
                <a:ea typeface="Lato" panose="020F0502020204030203"/>
                <a:cs typeface="Lato" panose="020F0502020204030203"/>
                <a:sym typeface="Lato" panose="020F0502020204030203"/>
              </a:rPr>
              <a:t>Custom Dataset</a:t>
            </a:r>
            <a:endParaRPr sz="1500">
              <a:latin typeface="Lato" panose="020F0502020204030203"/>
              <a:ea typeface="Lato" panose="020F0502020204030203"/>
              <a:cs typeface="Lato" panose="020F0502020204030203"/>
              <a:sym typeface="Lato" panose="020F0502020204030203"/>
            </a:endParaRPr>
          </a:p>
        </p:txBody>
      </p:sp>
      <p:cxnSp>
        <p:nvCxnSpPr>
          <p:cNvPr id="216" name="Google Shape;216;p20"/>
          <p:cNvCxnSpPr>
            <a:stCxn id="212" idx="3"/>
            <a:endCxn id="214" idx="1"/>
          </p:cNvCxnSpPr>
          <p:nvPr/>
        </p:nvCxnSpPr>
        <p:spPr>
          <a:xfrm>
            <a:off x="4010288" y="1918875"/>
            <a:ext cx="576300" cy="0"/>
          </a:xfrm>
          <a:prstGeom prst="straightConnector1">
            <a:avLst/>
          </a:prstGeom>
          <a:noFill/>
          <a:ln w="9525" cap="flat" cmpd="sng">
            <a:solidFill>
              <a:srgbClr val="434343"/>
            </a:solidFill>
            <a:prstDash val="solid"/>
            <a:round/>
            <a:headEnd type="none" w="med" len="med"/>
            <a:tailEnd type="triangle" w="med" len="med"/>
          </a:ln>
        </p:spPr>
      </p:cxnSp>
      <p:cxnSp>
        <p:nvCxnSpPr>
          <p:cNvPr id="217" name="Google Shape;217;p20"/>
          <p:cNvCxnSpPr>
            <a:stCxn id="214" idx="3"/>
            <a:endCxn id="213" idx="1"/>
          </p:cNvCxnSpPr>
          <p:nvPr/>
        </p:nvCxnSpPr>
        <p:spPr>
          <a:xfrm>
            <a:off x="6538650" y="1918875"/>
            <a:ext cx="576300" cy="0"/>
          </a:xfrm>
          <a:prstGeom prst="straightConnector1">
            <a:avLst/>
          </a:prstGeom>
          <a:noFill/>
          <a:ln w="9525" cap="flat" cmpd="sng">
            <a:solidFill>
              <a:schemeClr val="dk1"/>
            </a:solidFill>
            <a:prstDash val="solid"/>
            <a:round/>
            <a:headEnd type="none" w="med" len="med"/>
            <a:tailEnd type="triangle" w="med" len="med"/>
          </a:ln>
        </p:spPr>
      </p:cxnSp>
      <p:sp>
        <p:nvSpPr>
          <p:cNvPr id="218" name="Google Shape;218;p20"/>
          <p:cNvSpPr txBox="1"/>
          <p:nvPr/>
        </p:nvSpPr>
        <p:spPr>
          <a:xfrm>
            <a:off x="2222600" y="2423700"/>
            <a:ext cx="1787700" cy="3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latin typeface="Lato" panose="020F0502020204030203"/>
                <a:ea typeface="Lato" panose="020F0502020204030203"/>
                <a:cs typeface="Lato" panose="020F0502020204030203"/>
                <a:sym typeface="Lato" panose="020F0502020204030203"/>
              </a:rPr>
              <a:t>Pretrained Weight</a:t>
            </a:r>
            <a:endParaRPr sz="1500">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22" name="Shape 222"/>
        <p:cNvGrpSpPr/>
        <p:nvPr/>
      </p:nvGrpSpPr>
      <p:grpSpPr>
        <a:xfrm>
          <a:off x="0" y="0"/>
          <a:ext cx="0" cy="0"/>
          <a:chOff x="0" y="0"/>
          <a:chExt cx="0" cy="0"/>
        </a:xfrm>
      </p:grpSpPr>
      <p:sp>
        <p:nvSpPr>
          <p:cNvPr id="223" name="Google Shape;223;p21"/>
          <p:cNvSpPr txBox="1"/>
          <p:nvPr>
            <p:ph type="title"/>
          </p:nvPr>
        </p:nvSpPr>
        <p:spPr>
          <a:xfrm>
            <a:off x="1122150" y="90000"/>
            <a:ext cx="76257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990000"/>
                </a:solidFill>
              </a:rPr>
              <a:t>Importing Library and Open sources</a:t>
            </a:r>
            <a:endParaRPr sz="3000" b="1">
              <a:solidFill>
                <a:srgbClr val="990000"/>
              </a:solidFill>
            </a:endParaRPr>
          </a:p>
        </p:txBody>
      </p:sp>
      <p:sp>
        <p:nvSpPr>
          <p:cNvPr id="224" name="Google Shape;224;p21"/>
          <p:cNvSpPr txBox="1"/>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000000"/>
                </a:solidFill>
                <a:latin typeface="Arial" panose="020B0604020202020204"/>
                <a:ea typeface="Arial" panose="020B0604020202020204"/>
                <a:cs typeface="Arial" panose="020B0604020202020204"/>
                <a:sym typeface="Arial" panose="020B0604020202020204"/>
              </a:rPr>
              <a:t>Let’s first we need to import libraries  and packages the we will need to do</a:t>
            </a:r>
            <a:endParaRPr sz="1800">
              <a:solidFill>
                <a:srgbClr val="000000"/>
              </a:solidFill>
              <a:latin typeface="Arial" panose="020B0604020202020204"/>
              <a:ea typeface="Arial" panose="020B0604020202020204"/>
              <a:cs typeface="Arial" panose="020B0604020202020204"/>
              <a:sym typeface="Arial" panose="020B0604020202020204"/>
            </a:endParaRPr>
          </a:p>
          <a:p>
            <a:pPr marL="457200" lvl="0" indent="-342900" algn="l" rtl="0">
              <a:spcBef>
                <a:spcPts val="1600"/>
              </a:spcBef>
              <a:spcAft>
                <a:spcPts val="0"/>
              </a:spcAft>
              <a:buClr>
                <a:srgbClr val="000000"/>
              </a:buClr>
              <a:buSzPts val="1800"/>
              <a:buFont typeface="Arial" panose="020B0604020202020204"/>
              <a:buChar char="-"/>
            </a:pPr>
            <a:r>
              <a:rPr lang="en-GB" sz="1800">
                <a:solidFill>
                  <a:srgbClr val="000000"/>
                </a:solidFill>
                <a:latin typeface="Arial" panose="020B0604020202020204"/>
                <a:ea typeface="Arial" panose="020B0604020202020204"/>
                <a:cs typeface="Arial" panose="020B0604020202020204"/>
                <a:sym typeface="Arial" panose="020B0604020202020204"/>
              </a:rPr>
              <a:t>Numpy</a:t>
            </a:r>
            <a:endParaRPr sz="1800">
              <a:solidFill>
                <a:srgbClr val="000000"/>
              </a:solidFill>
              <a:latin typeface="Arial" panose="020B0604020202020204"/>
              <a:ea typeface="Arial" panose="020B0604020202020204"/>
              <a:cs typeface="Arial" panose="020B0604020202020204"/>
              <a:sym typeface="Arial" panose="020B0604020202020204"/>
            </a:endParaRPr>
          </a:p>
          <a:p>
            <a:pPr marL="457200" lvl="0" indent="-342900" algn="l" rtl="0">
              <a:spcBef>
                <a:spcPts val="0"/>
              </a:spcBef>
              <a:spcAft>
                <a:spcPts val="0"/>
              </a:spcAft>
              <a:buClr>
                <a:srgbClr val="000000"/>
              </a:buClr>
              <a:buSzPts val="1800"/>
              <a:buFont typeface="Arial" panose="020B0604020202020204"/>
              <a:buChar char="-"/>
            </a:pPr>
            <a:r>
              <a:rPr lang="en-GB" sz="1800">
                <a:solidFill>
                  <a:srgbClr val="000000"/>
                </a:solidFill>
                <a:latin typeface="Arial" panose="020B0604020202020204"/>
                <a:ea typeface="Arial" panose="020B0604020202020204"/>
                <a:cs typeface="Arial" panose="020B0604020202020204"/>
                <a:sym typeface="Arial" panose="020B0604020202020204"/>
              </a:rPr>
              <a:t>Matplotlib</a:t>
            </a:r>
            <a:endParaRPr sz="1800">
              <a:solidFill>
                <a:srgbClr val="000000"/>
              </a:solidFill>
              <a:latin typeface="Arial" panose="020B0604020202020204"/>
              <a:ea typeface="Arial" panose="020B0604020202020204"/>
              <a:cs typeface="Arial" panose="020B0604020202020204"/>
              <a:sym typeface="Arial" panose="020B0604020202020204"/>
            </a:endParaRPr>
          </a:p>
          <a:p>
            <a:pPr marL="457200" lvl="0" indent="-342900" algn="l" rtl="0">
              <a:spcBef>
                <a:spcPts val="0"/>
              </a:spcBef>
              <a:spcAft>
                <a:spcPts val="0"/>
              </a:spcAft>
              <a:buClr>
                <a:srgbClr val="000000"/>
              </a:buClr>
              <a:buSzPts val="1800"/>
              <a:buFont typeface="Arial" panose="020B0604020202020204"/>
              <a:buChar char="-"/>
            </a:pPr>
            <a:r>
              <a:rPr lang="en-GB" sz="1800">
                <a:solidFill>
                  <a:srgbClr val="000000"/>
                </a:solidFill>
                <a:latin typeface="Arial" panose="020B0604020202020204"/>
                <a:ea typeface="Arial" panose="020B0604020202020204"/>
                <a:cs typeface="Arial" panose="020B0604020202020204"/>
                <a:sym typeface="Arial" panose="020B0604020202020204"/>
              </a:rPr>
              <a:t>OpenCV</a:t>
            </a:r>
            <a:endParaRPr sz="1800">
              <a:solidFill>
                <a:srgbClr val="000000"/>
              </a:solidFill>
              <a:latin typeface="Arial" panose="020B0604020202020204"/>
              <a:ea typeface="Arial" panose="020B0604020202020204"/>
              <a:cs typeface="Arial" panose="020B0604020202020204"/>
              <a:sym typeface="Arial" panose="020B0604020202020204"/>
            </a:endParaRPr>
          </a:p>
        </p:txBody>
      </p:sp>
      <p:pic>
        <p:nvPicPr>
          <p:cNvPr id="225" name="Google Shape;225;p21"/>
          <p:cNvPicPr preferRelativeResize="0"/>
          <p:nvPr/>
        </p:nvPicPr>
        <p:blipFill>
          <a:blip r:embed="rId1"/>
          <a:stretch>
            <a:fillRect/>
          </a:stretch>
        </p:blipFill>
        <p:spPr>
          <a:xfrm>
            <a:off x="3705750" y="2085750"/>
            <a:ext cx="3736125" cy="1478875"/>
          </a:xfrm>
          <a:prstGeom prst="rect">
            <a:avLst/>
          </a:prstGeom>
          <a:noFill/>
          <a:ln>
            <a:noFill/>
          </a:ln>
        </p:spPr>
      </p:pic>
      <p:pic>
        <p:nvPicPr>
          <p:cNvPr id="226" name="Google Shape;226;p21"/>
          <p:cNvPicPr preferRelativeResize="0"/>
          <p:nvPr/>
        </p:nvPicPr>
        <p:blipFill>
          <a:blip r:embed="rId2"/>
          <a:stretch>
            <a:fillRect/>
          </a:stretch>
        </p:blipFill>
        <p:spPr>
          <a:xfrm>
            <a:off x="3705750" y="3680750"/>
            <a:ext cx="3736125" cy="147887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3934</Words>
  <Application>WPS Presentation</Application>
  <PresentationFormat/>
  <Paragraphs>184</Paragraphs>
  <Slides>22</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22</vt:i4>
      </vt:variant>
    </vt:vector>
  </HeadingPairs>
  <TitlesOfParts>
    <vt:vector size="35" baseType="lpstr">
      <vt:lpstr>Arial</vt:lpstr>
      <vt:lpstr>SimSun</vt:lpstr>
      <vt:lpstr>Wingdings</vt:lpstr>
      <vt:lpstr>Arial</vt:lpstr>
      <vt:lpstr>Montserrat</vt:lpstr>
      <vt:lpstr>Lato</vt:lpstr>
      <vt:lpstr>Nunito SemiBold</vt:lpstr>
      <vt:lpstr>Roboto</vt:lpstr>
      <vt:lpstr>Georgia</vt:lpstr>
      <vt:lpstr>EB Garamond</vt:lpstr>
      <vt:lpstr>Microsoft YaHei</vt:lpstr>
      <vt:lpstr>Arial Unicode MS</vt:lpstr>
      <vt:lpstr>Focus</vt:lpstr>
      <vt:lpstr>Convolutional Neural Network on Visual Recognition </vt:lpstr>
      <vt:lpstr>Outline</vt:lpstr>
      <vt:lpstr>Visual Recognition</vt:lpstr>
      <vt:lpstr>Visual Recognition</vt:lpstr>
      <vt:lpstr>2. CNN on Visual Recognition</vt:lpstr>
      <vt:lpstr>3. System Architecture</vt:lpstr>
      <vt:lpstr> Training data</vt:lpstr>
      <vt:lpstr>COCO dataset and NTUST campus data</vt:lpstr>
      <vt:lpstr>Importing Library and Open sources</vt:lpstr>
      <vt:lpstr>YOLO and Darknet</vt:lpstr>
      <vt:lpstr>Tiny YOLO and Darknet</vt:lpstr>
      <vt:lpstr>Real-Time Object Detection using External Camera</vt:lpstr>
      <vt:lpstr>PowerPoint 演示文稿</vt:lpstr>
      <vt:lpstr>Training YOLO  </vt:lpstr>
      <vt:lpstr>Test result</vt:lpstr>
      <vt:lpstr>Output</vt:lpstr>
      <vt:lpstr>Output Evaluation </vt:lpstr>
      <vt:lpstr>PowerPoint 演示文稿</vt:lpstr>
      <vt:lpstr>PowerPoint 演示文稿</vt:lpstr>
      <vt:lpstr>PowerPoint 演示文稿</vt:lpstr>
      <vt:lpstr>4. Conclusion-- result based on previous research</vt:lpstr>
      <vt:lpstr>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 on Visual Recognition </dc:title>
  <dc:creator/>
  <cp:lastModifiedBy>Willybrordus</cp:lastModifiedBy>
  <cp:revision>3</cp:revision>
  <dcterms:created xsi:type="dcterms:W3CDTF">2019-06-09T23:33:00Z</dcterms:created>
  <dcterms:modified xsi:type="dcterms:W3CDTF">2019-06-10T03:11:18Z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1033-10.2.0.5838</vt:lpwstr>
  </property>
</Properties>
</file>